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282" r:id="rId3"/>
    <p:sldId id="284" r:id="rId4"/>
    <p:sldId id="285" r:id="rId5"/>
    <p:sldId id="286" r:id="rId6"/>
    <p:sldId id="259" r:id="rId7"/>
    <p:sldId id="279" r:id="rId8"/>
    <p:sldId id="261" r:id="rId9"/>
    <p:sldId id="276" r:id="rId10"/>
    <p:sldId id="270" r:id="rId11"/>
    <p:sldId id="287" r:id="rId12"/>
    <p:sldId id="271" r:id="rId13"/>
    <p:sldId id="277" r:id="rId14"/>
    <p:sldId id="273" r:id="rId15"/>
    <p:sldId id="274" r:id="rId16"/>
    <p:sldId id="281" r:id="rId17"/>
    <p:sldId id="288" r:id="rId1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00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69" d="100"/>
          <a:sy n="69" d="100"/>
        </p:scale>
        <p:origin x="69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98BAEE4-C15D-4DE9-998E-6B9C4C48D414}" type="datetimeFigureOut">
              <a:rPr lang="en-GB" smtClean="0"/>
              <a:t>10/07/2020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590AB42-3FA4-492A-9EAD-3932D64ACC59}" type="slidenum">
              <a:rPr lang="en-GB" smtClean="0"/>
              <a:t>‹#›</a:t>
            </a:fld>
            <a:endParaRPr lang="en-GB"/>
          </a:p>
        </p:txBody>
      </p:sp>
    </p:spTree>
    <p:extLst>
      <p:ext uri="{BB962C8B-B14F-4D97-AF65-F5344CB8AC3E}">
        <p14:creationId xmlns:p14="http://schemas.microsoft.com/office/powerpoint/2010/main" val="4121347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047CFC1-739B-4E33-9EE8-0AE6608D0C93}" type="datetimeFigureOut">
              <a:rPr lang="en-US" smtClean="0"/>
              <a:t>7/10/2020</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78C41F4-6425-4599-9D17-9AB06CD54E51}" type="slidenum">
              <a:rPr lang="en-US" smtClean="0"/>
              <a:t>‹#›</a:t>
            </a:fld>
            <a:endParaRPr lang="en-US"/>
          </a:p>
        </p:txBody>
      </p:sp>
    </p:spTree>
    <p:extLst>
      <p:ext uri="{BB962C8B-B14F-4D97-AF65-F5344CB8AC3E}">
        <p14:creationId xmlns:p14="http://schemas.microsoft.com/office/powerpoint/2010/main" val="3668541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8896B74-9E01-4F93-A932-F16E0050F7D6}" type="datetimeFigureOut">
              <a:rPr lang="en-GB" smtClean="0"/>
              <a:pPr/>
              <a:t>10/07/2020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6538FB-D9B9-4D80-8033-A571D9ECE6A7}" type="slidenum">
              <a:rPr lang="en-GB" smtClean="0"/>
              <a:pPr/>
              <a:t>‹#›</a:t>
            </a:fld>
            <a:endParaRPr lang="en-GB"/>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8896B74-9E01-4F93-A932-F16E0050F7D6}" type="datetimeFigureOut">
              <a:rPr lang="en-GB" smtClean="0"/>
              <a:pPr/>
              <a:t>10/07/2020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6538FB-D9B9-4D80-8033-A571D9ECE6A7}" type="slidenum">
              <a:rPr lang="en-GB" smtClean="0"/>
              <a:pPr/>
              <a:t>‹#›</a:t>
            </a:fld>
            <a:endParaRPr lang="en-GB"/>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8896B74-9E01-4F93-A932-F16E0050F7D6}" type="datetimeFigureOut">
              <a:rPr lang="en-GB" smtClean="0"/>
              <a:pPr/>
              <a:t>10/07/2020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6538FB-D9B9-4D80-8033-A571D9ECE6A7}" type="slidenum">
              <a:rPr lang="en-GB" smtClean="0"/>
              <a:pPr/>
              <a:t>‹#›</a:t>
            </a:fld>
            <a:endParaRPr lang="en-GB"/>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8896B74-9E01-4F93-A932-F16E0050F7D6}" type="datetimeFigureOut">
              <a:rPr lang="en-GB" smtClean="0"/>
              <a:pPr/>
              <a:t>10/07/2020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6538FB-D9B9-4D80-8033-A571D9ECE6A7}" type="slidenum">
              <a:rPr lang="en-GB" smtClean="0"/>
              <a:pPr/>
              <a:t>‹#›</a:t>
            </a:fld>
            <a:endParaRPr lang="en-GB"/>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896B74-9E01-4F93-A932-F16E0050F7D6}" type="datetimeFigureOut">
              <a:rPr lang="en-GB" smtClean="0"/>
              <a:pPr/>
              <a:t>10/07/2020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6538FB-D9B9-4D80-8033-A571D9ECE6A7}" type="slidenum">
              <a:rPr lang="en-GB" smtClean="0"/>
              <a:pPr/>
              <a:t>‹#›</a:t>
            </a:fld>
            <a:endParaRPr lang="en-GB"/>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8896B74-9E01-4F93-A932-F16E0050F7D6}" type="datetimeFigureOut">
              <a:rPr lang="en-GB" smtClean="0"/>
              <a:pPr/>
              <a:t>10/07/2020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6538FB-D9B9-4D80-8033-A571D9ECE6A7}" type="slidenum">
              <a:rPr lang="en-GB" smtClean="0"/>
              <a:pPr/>
              <a:t>‹#›</a:t>
            </a:fld>
            <a:endParaRPr lang="en-GB"/>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8896B74-9E01-4F93-A932-F16E0050F7D6}" type="datetimeFigureOut">
              <a:rPr lang="en-GB" smtClean="0"/>
              <a:pPr/>
              <a:t>10/07/2020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6538FB-D9B9-4D80-8033-A571D9ECE6A7}" type="slidenum">
              <a:rPr lang="en-GB" smtClean="0"/>
              <a:pPr/>
              <a:t>‹#›</a:t>
            </a:fld>
            <a:endParaRPr lang="en-GB"/>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8896B74-9E01-4F93-A932-F16E0050F7D6}" type="datetimeFigureOut">
              <a:rPr lang="en-GB" smtClean="0"/>
              <a:pPr/>
              <a:t>10/07/2020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6538FB-D9B9-4D80-8033-A571D9ECE6A7}" type="slidenum">
              <a:rPr lang="en-GB" smtClean="0"/>
              <a:pPr/>
              <a:t>‹#›</a:t>
            </a:fld>
            <a:endParaRPr lang="en-GB"/>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96B74-9E01-4F93-A932-F16E0050F7D6}" type="datetimeFigureOut">
              <a:rPr lang="en-GB" smtClean="0"/>
              <a:pPr/>
              <a:t>10/07/2020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6538FB-D9B9-4D80-8033-A571D9ECE6A7}" type="slidenum">
              <a:rPr lang="en-GB" smtClean="0"/>
              <a:pPr/>
              <a:t>‹#›</a:t>
            </a:fld>
            <a:endParaRPr lang="en-GB"/>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96B74-9E01-4F93-A932-F16E0050F7D6}" type="datetimeFigureOut">
              <a:rPr lang="en-GB" smtClean="0"/>
              <a:pPr/>
              <a:t>10/07/2020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6538FB-D9B9-4D80-8033-A571D9ECE6A7}" type="slidenum">
              <a:rPr lang="en-GB" smtClean="0"/>
              <a:pPr/>
              <a:t>‹#›</a:t>
            </a:fld>
            <a:endParaRPr lang="en-GB"/>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896B74-9E01-4F93-A932-F16E0050F7D6}" type="datetimeFigureOut">
              <a:rPr lang="en-GB" smtClean="0"/>
              <a:pPr/>
              <a:t>10/07/2020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6538FB-D9B9-4D80-8033-A571D9ECE6A7}" type="slidenum">
              <a:rPr lang="en-GB" smtClean="0"/>
              <a:pPr/>
              <a:t>‹#›</a:t>
            </a:fld>
            <a:endParaRPr lang="en-GB"/>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896B74-9E01-4F93-A932-F16E0050F7D6}" type="datetimeFigureOut">
              <a:rPr lang="en-GB" smtClean="0"/>
              <a:pPr/>
              <a:t>10/07/2020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538FB-D9B9-4D80-8033-A571D9ECE6A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hyperlink" Target="http://www.moricetownprimary.co.uk/website/year_2/388340"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year2@moricetownprimary.co.uk" TargetMode="External"/><Relationship Id="rId5" Type="http://schemas.openxmlformats.org/officeDocument/2006/relationships/image" Target="../media/image17.pn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google.co.uk/url?sa=i&amp;rct=j&amp;q=&amp;esrc=s&amp;frm=1&amp;source=images&amp;cd=&amp;cad=rja&amp;uact=8&amp;ved=0CAcQjRxqFQoTCMbGidTL7McCFcVKFAodS2UOCQ&amp;url=http://www.examiner.com/article/america-s-most-literate-cities-central-connecticut-state-university&amp;bvm=bv.102022582,d.ZGU&amp;psig=AFQjCNGsSFILdMos9iBpZSa0oNCj1I1u7Q&amp;ust=1441978759549505" TargetMode="External"/><Relationship Id="rId5" Type="http://schemas.openxmlformats.org/officeDocument/2006/relationships/image" Target="../media/image13.gif"/><Relationship Id="rId4" Type="http://schemas.openxmlformats.org/officeDocument/2006/relationships/hyperlink" Target="http://www.google.co.uk/url?sa=i&amp;rct=j&amp;q=&amp;esrc=s&amp;frm=1&amp;source=images&amp;cd=&amp;cad=rja&amp;uact=8&amp;ved=0CAcQjRxqFQoTCN3ksLHL7McCFcLrFAod6MMGqg&amp;url=http://sjsonline.org.uk/maths/&amp;psig=AFQjCNEQ06NRx1nbNKulmlbIMKXZqydImg&amp;ust=1441978692399652" TargetMode="Externa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891942" y="2924944"/>
            <a:ext cx="7344816" cy="2664296"/>
          </a:xfrm>
        </p:spPr>
        <p:txBody>
          <a:bodyPr>
            <a:noAutofit/>
          </a:bodyPr>
          <a:lstStyle/>
          <a:p>
            <a:r>
              <a:rPr lang="en-GB" b="1" dirty="0" smtClean="0">
                <a:solidFill>
                  <a:srgbClr val="0000CC"/>
                </a:solidFill>
                <a:effectLst>
                  <a:outerShdw blurRad="38100" dist="38100" dir="2700000" algn="tl">
                    <a:srgbClr val="000000">
                      <a:alpha val="43137"/>
                    </a:srgbClr>
                  </a:outerShdw>
                </a:effectLst>
                <a:latin typeface="Century Gothic" pitchFamily="34" charset="0"/>
              </a:rPr>
              <a:t>‘Welcome to Year 2</a:t>
            </a:r>
            <a:r>
              <a:rPr lang="en-GB" b="1" dirty="0" smtClean="0">
                <a:solidFill>
                  <a:srgbClr val="0000CC"/>
                </a:solidFill>
                <a:effectLst>
                  <a:outerShdw blurRad="38100" dist="38100" dir="2700000" algn="tl">
                    <a:srgbClr val="000000">
                      <a:alpha val="43137"/>
                    </a:srgbClr>
                  </a:outerShdw>
                </a:effectLst>
                <a:latin typeface="Century Gothic" pitchFamily="34" charset="0"/>
              </a:rPr>
              <a:t>’</a:t>
            </a:r>
            <a:br>
              <a:rPr lang="en-GB" b="1" dirty="0" smtClean="0">
                <a:solidFill>
                  <a:srgbClr val="0000CC"/>
                </a:solidFill>
                <a:effectLst>
                  <a:outerShdw blurRad="38100" dist="38100" dir="2700000" algn="tl">
                    <a:srgbClr val="000000">
                      <a:alpha val="43137"/>
                    </a:srgbClr>
                  </a:outerShdw>
                </a:effectLst>
                <a:latin typeface="Century Gothic" pitchFamily="34" charset="0"/>
              </a:rPr>
            </a:br>
            <a:r>
              <a:rPr lang="en-GB" b="1" dirty="0">
                <a:solidFill>
                  <a:srgbClr val="0000CC"/>
                </a:solidFill>
                <a:effectLst>
                  <a:outerShdw blurRad="38100" dist="38100" dir="2700000" algn="tl">
                    <a:srgbClr val="000000">
                      <a:alpha val="43137"/>
                    </a:srgbClr>
                  </a:outerShdw>
                </a:effectLst>
                <a:latin typeface="Century Gothic" pitchFamily="34" charset="0"/>
              </a:rPr>
              <a:t/>
            </a:r>
            <a:br>
              <a:rPr lang="en-GB" b="1" dirty="0">
                <a:solidFill>
                  <a:srgbClr val="0000CC"/>
                </a:solidFill>
                <a:effectLst>
                  <a:outerShdw blurRad="38100" dist="38100" dir="2700000" algn="tl">
                    <a:srgbClr val="000000">
                      <a:alpha val="43137"/>
                    </a:srgbClr>
                  </a:outerShdw>
                </a:effectLst>
                <a:latin typeface="Century Gothic" pitchFamily="34" charset="0"/>
              </a:rPr>
            </a:br>
            <a:r>
              <a:rPr lang="en-GB" b="1" dirty="0" smtClean="0">
                <a:solidFill>
                  <a:srgbClr val="0000CC"/>
                </a:solidFill>
                <a:effectLst>
                  <a:outerShdw blurRad="38100" dist="38100" dir="2700000" algn="tl">
                    <a:srgbClr val="000000">
                      <a:alpha val="43137"/>
                    </a:srgbClr>
                  </a:outerShdw>
                </a:effectLst>
                <a:latin typeface="Century Gothic" pitchFamily="34" charset="0"/>
              </a:rPr>
              <a:t/>
            </a:r>
            <a:br>
              <a:rPr lang="en-GB" b="1" dirty="0" smtClean="0">
                <a:solidFill>
                  <a:srgbClr val="0000CC"/>
                </a:solidFill>
                <a:effectLst>
                  <a:outerShdw blurRad="38100" dist="38100" dir="2700000" algn="tl">
                    <a:srgbClr val="000000">
                      <a:alpha val="43137"/>
                    </a:srgbClr>
                  </a:outerShdw>
                </a:effectLst>
                <a:latin typeface="Century Gothic" pitchFamily="34" charset="0"/>
              </a:rPr>
            </a:br>
            <a:r>
              <a:rPr lang="en-GB" b="1" dirty="0" smtClean="0">
                <a:solidFill>
                  <a:srgbClr val="0000CC"/>
                </a:solidFill>
                <a:effectLst>
                  <a:outerShdw blurRad="38100" dist="38100" dir="2700000" algn="tl">
                    <a:srgbClr val="000000">
                      <a:alpha val="43137"/>
                    </a:srgbClr>
                  </a:outerShdw>
                </a:effectLst>
                <a:latin typeface="Century Gothic" pitchFamily="34" charset="0"/>
              </a:rPr>
              <a:t/>
            </a:r>
            <a:br>
              <a:rPr lang="en-GB" b="1" dirty="0" smtClean="0">
                <a:solidFill>
                  <a:srgbClr val="0000CC"/>
                </a:solidFill>
                <a:effectLst>
                  <a:outerShdw blurRad="38100" dist="38100" dir="2700000" algn="tl">
                    <a:srgbClr val="000000">
                      <a:alpha val="43137"/>
                    </a:srgbClr>
                  </a:outerShdw>
                </a:effectLst>
                <a:latin typeface="Century Gothic" pitchFamily="34" charset="0"/>
              </a:rPr>
            </a:br>
            <a:r>
              <a:rPr lang="en-GB" b="1" dirty="0" smtClean="0">
                <a:solidFill>
                  <a:srgbClr val="0000CC"/>
                </a:solidFill>
                <a:effectLst>
                  <a:outerShdw blurRad="38100" dist="38100" dir="2700000" algn="tl">
                    <a:srgbClr val="000000">
                      <a:alpha val="43137"/>
                    </a:srgbClr>
                  </a:outerShdw>
                </a:effectLst>
                <a:latin typeface="Century Gothic" pitchFamily="34" charset="0"/>
              </a:rPr>
              <a:t/>
            </a:r>
            <a:br>
              <a:rPr lang="en-GB" b="1" dirty="0" smtClean="0">
                <a:solidFill>
                  <a:srgbClr val="0000CC"/>
                </a:solidFill>
                <a:effectLst>
                  <a:outerShdw blurRad="38100" dist="38100" dir="2700000" algn="tl">
                    <a:srgbClr val="000000">
                      <a:alpha val="43137"/>
                    </a:srgbClr>
                  </a:outerShdw>
                </a:effectLst>
                <a:latin typeface="Century Gothic" pitchFamily="34" charset="0"/>
              </a:rPr>
            </a:br>
            <a:r>
              <a:rPr lang="en-GB" sz="3600" b="1" dirty="0" smtClean="0">
                <a:solidFill>
                  <a:srgbClr val="0000CC"/>
                </a:solidFill>
                <a:effectLst>
                  <a:outerShdw blurRad="38100" dist="38100" dir="2700000" algn="tl">
                    <a:srgbClr val="000000">
                      <a:alpha val="43137"/>
                    </a:srgbClr>
                  </a:outerShdw>
                </a:effectLst>
                <a:latin typeface="Century Gothic" pitchFamily="34" charset="0"/>
              </a:rPr>
              <a:t>Information for Parents/Carers of children in Year </a:t>
            </a:r>
            <a:r>
              <a:rPr lang="en-GB" sz="3600" b="1" dirty="0" smtClean="0">
                <a:solidFill>
                  <a:srgbClr val="0000CC"/>
                </a:solidFill>
                <a:effectLst>
                  <a:outerShdw blurRad="38100" dist="38100" dir="2700000" algn="tl">
                    <a:srgbClr val="000000">
                      <a:alpha val="43137"/>
                    </a:srgbClr>
                  </a:outerShdw>
                </a:effectLst>
                <a:latin typeface="Century Gothic" pitchFamily="34" charset="0"/>
              </a:rPr>
              <a:t>2</a:t>
            </a:r>
            <a:endParaRPr lang="en-GB" sz="3600" b="1" dirty="0">
              <a:solidFill>
                <a:srgbClr val="00B050"/>
              </a:solidFill>
              <a:effectLst>
                <a:outerShdw blurRad="38100" dist="38100" dir="2700000" algn="tl">
                  <a:srgbClr val="000000">
                    <a:alpha val="43137"/>
                  </a:srgbClr>
                </a:outerShdw>
              </a:effectLst>
              <a:latin typeface="Century Gothic"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51920" y="260648"/>
            <a:ext cx="1424863"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589" y="2924944"/>
            <a:ext cx="2327523" cy="2327523"/>
          </a:xfrm>
          <a:prstGeom prst="rect">
            <a:avLst/>
          </a:prstGeom>
        </p:spPr>
      </p:pic>
      <p:pic>
        <p:nvPicPr>
          <p:cNvPr id="4" name="Welc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4630" y="476672"/>
            <a:ext cx="1152128" cy="1152128"/>
          </a:xfrm>
          <a:prstGeom prst="rect">
            <a:avLst/>
          </a:prstGeom>
        </p:spPr>
      </p:pic>
    </p:spTree>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908720"/>
            <a:ext cx="8856984" cy="5816977"/>
          </a:xfrm>
          <a:prstGeom prst="rect">
            <a:avLst/>
          </a:prstGeom>
          <a:noFill/>
        </p:spPr>
        <p:txBody>
          <a:bodyPr wrap="square" rtlCol="0">
            <a:spAutoFit/>
          </a:bodyPr>
          <a:lstStyle/>
          <a:p>
            <a:pPr algn="ctr"/>
            <a:r>
              <a:rPr lang="en-US" sz="2800" b="1" u="sng" dirty="0" smtClean="0">
                <a:solidFill>
                  <a:srgbClr val="0000CC"/>
                </a:solidFill>
                <a:effectLst>
                  <a:outerShdw blurRad="38100" dist="38100" dir="2700000" algn="tl">
                    <a:srgbClr val="000000">
                      <a:alpha val="43137"/>
                    </a:srgbClr>
                  </a:outerShdw>
                </a:effectLst>
                <a:latin typeface="Century Gothic" pitchFamily="34" charset="0"/>
              </a:rPr>
              <a:t>Home Reading</a:t>
            </a:r>
            <a:endParaRPr lang="en-US" sz="2000" dirty="0" smtClean="0">
              <a:solidFill>
                <a:srgbClr val="0000CC"/>
              </a:solidFill>
              <a:effectLst>
                <a:outerShdw blurRad="38100" dist="38100" dir="2700000" algn="tl">
                  <a:srgbClr val="000000">
                    <a:alpha val="43137"/>
                  </a:srgbClr>
                </a:outerShdw>
              </a:effectLst>
              <a:latin typeface="Century Gothic" pitchFamily="34" charset="0"/>
            </a:endParaRPr>
          </a:p>
          <a:p>
            <a:pPr algn="ctr"/>
            <a:endParaRPr lang="en-US" sz="2800" dirty="0" smtClean="0">
              <a:solidFill>
                <a:srgbClr val="0000CC"/>
              </a:solidFill>
              <a:effectLst>
                <a:outerShdw blurRad="38100" dist="38100" dir="2700000" algn="tl">
                  <a:srgbClr val="000000">
                    <a:alpha val="43137"/>
                  </a:srgbClr>
                </a:outerShdw>
              </a:effectLst>
              <a:latin typeface="Century Gothic" pitchFamily="34" charset="0"/>
            </a:endParaRPr>
          </a:p>
          <a:p>
            <a:r>
              <a:rPr lang="en-US" sz="2800" dirty="0" smtClean="0">
                <a:solidFill>
                  <a:srgbClr val="0000CC"/>
                </a:solidFill>
                <a:effectLst>
                  <a:outerShdw blurRad="38100" dist="38100" dir="2700000" algn="tl">
                    <a:srgbClr val="000000">
                      <a:alpha val="43137"/>
                    </a:srgbClr>
                  </a:outerShdw>
                </a:effectLst>
                <a:latin typeface="Century Gothic" pitchFamily="34" charset="0"/>
              </a:rPr>
              <a:t>Children will expected weekly to read </a:t>
            </a:r>
            <a:r>
              <a:rPr lang="en-US" sz="2800" dirty="0" smtClean="0">
                <a:solidFill>
                  <a:srgbClr val="0000CC"/>
                </a:solidFill>
                <a:effectLst>
                  <a:outerShdw blurRad="38100" dist="38100" dir="2700000" algn="tl">
                    <a:srgbClr val="000000">
                      <a:alpha val="43137"/>
                    </a:srgbClr>
                  </a:outerShdw>
                </a:effectLst>
                <a:latin typeface="Century Gothic" pitchFamily="34" charset="0"/>
              </a:rPr>
              <a:t>daily. </a:t>
            </a:r>
          </a:p>
          <a:p>
            <a:r>
              <a:rPr lang="en-US" sz="2800" dirty="0" smtClean="0">
                <a:solidFill>
                  <a:srgbClr val="0000CC"/>
                </a:solidFill>
                <a:effectLst>
                  <a:outerShdw blurRad="38100" dist="38100" dir="2700000" algn="tl">
                    <a:srgbClr val="000000">
                      <a:alpha val="43137"/>
                    </a:srgbClr>
                  </a:outerShdw>
                </a:effectLst>
                <a:latin typeface="Century Gothic" pitchFamily="34" charset="0"/>
              </a:rPr>
              <a:t>3 books</a:t>
            </a:r>
            <a:r>
              <a:rPr lang="en-US" sz="2800" dirty="0" smtClean="0">
                <a:solidFill>
                  <a:srgbClr val="0000CC"/>
                </a:solidFill>
                <a:effectLst>
                  <a:outerShdw blurRad="38100" dist="38100" dir="2700000" algn="tl">
                    <a:srgbClr val="000000">
                      <a:alpha val="43137"/>
                    </a:srgbClr>
                  </a:outerShdw>
                </a:effectLst>
                <a:latin typeface="Century Gothic" pitchFamily="34" charset="0"/>
              </a:rPr>
              <a:t> will go home: </a:t>
            </a:r>
          </a:p>
          <a:p>
            <a:endParaRPr lang="en-US" sz="2800" dirty="0" smtClean="0">
              <a:solidFill>
                <a:srgbClr val="0000CC"/>
              </a:solidFill>
              <a:effectLst>
                <a:outerShdw blurRad="38100" dist="38100" dir="2700000" algn="tl">
                  <a:srgbClr val="000000">
                    <a:alpha val="43137"/>
                  </a:srgbClr>
                </a:outerShdw>
              </a:effectLst>
              <a:latin typeface="Century Gothic" pitchFamily="34" charset="0"/>
            </a:endParaRPr>
          </a:p>
          <a:p>
            <a:pPr marL="1371600" lvl="2" indent="-457200">
              <a:buFont typeface="Arial" panose="020B0604020202020204" pitchFamily="34" charset="0"/>
              <a:buChar char="•"/>
            </a:pPr>
            <a:r>
              <a:rPr lang="en-US" sz="2800" dirty="0" smtClean="0">
                <a:solidFill>
                  <a:srgbClr val="0000CC"/>
                </a:solidFill>
                <a:effectLst>
                  <a:outerShdw blurRad="38100" dist="38100" dir="2700000" algn="tl">
                    <a:srgbClr val="000000">
                      <a:alpha val="43137"/>
                    </a:srgbClr>
                  </a:outerShdw>
                </a:effectLst>
                <a:latin typeface="Century Gothic" pitchFamily="34" charset="0"/>
              </a:rPr>
              <a:t>1 RWI book they are reading in phonics.</a:t>
            </a:r>
          </a:p>
          <a:p>
            <a:pPr marL="1371600" lvl="2" indent="-457200">
              <a:buFont typeface="Arial" panose="020B0604020202020204" pitchFamily="34" charset="0"/>
              <a:buChar char="•"/>
            </a:pPr>
            <a:r>
              <a:rPr lang="en-US" sz="2800" dirty="0" smtClean="0">
                <a:solidFill>
                  <a:srgbClr val="0000CC"/>
                </a:solidFill>
                <a:effectLst>
                  <a:outerShdw blurRad="38100" dist="38100" dir="2700000" algn="tl">
                    <a:srgbClr val="000000">
                      <a:alpha val="43137"/>
                    </a:srgbClr>
                  </a:outerShdw>
                </a:effectLst>
                <a:latin typeface="Century Gothic" pitchFamily="34" charset="0"/>
              </a:rPr>
              <a:t>1 RWI book bag book. </a:t>
            </a:r>
          </a:p>
          <a:p>
            <a:pPr marL="1371600" lvl="2" indent="-457200">
              <a:buFont typeface="Arial" panose="020B0604020202020204" pitchFamily="34" charset="0"/>
              <a:buChar char="•"/>
            </a:pPr>
            <a:r>
              <a:rPr lang="en-US" sz="2800" dirty="0" smtClean="0">
                <a:solidFill>
                  <a:srgbClr val="0000CC"/>
                </a:solidFill>
                <a:effectLst>
                  <a:outerShdw blurRad="38100" dist="38100" dir="2700000" algn="tl">
                    <a:srgbClr val="000000">
                      <a:alpha val="43137"/>
                    </a:srgbClr>
                  </a:outerShdw>
                </a:effectLst>
                <a:latin typeface="Century Gothic" pitchFamily="34" charset="0"/>
              </a:rPr>
              <a:t>1 Reading for pleasure book.</a:t>
            </a:r>
          </a:p>
          <a:p>
            <a:pPr marL="1371600" lvl="2" indent="-457200">
              <a:buFont typeface="Arial" panose="020B0604020202020204" pitchFamily="34" charset="0"/>
              <a:buChar char="•"/>
            </a:pPr>
            <a:endParaRPr lang="en-US" sz="2800" dirty="0">
              <a:solidFill>
                <a:srgbClr val="0000CC"/>
              </a:solidFill>
              <a:effectLst>
                <a:outerShdw blurRad="38100" dist="38100" dir="2700000" algn="tl">
                  <a:srgbClr val="000000">
                    <a:alpha val="43137"/>
                  </a:srgbClr>
                </a:outerShdw>
              </a:effectLst>
              <a:latin typeface="Century Gothic" pitchFamily="34" charset="0"/>
            </a:endParaRPr>
          </a:p>
          <a:p>
            <a:r>
              <a:rPr lang="en-GB" sz="2400" dirty="0">
                <a:solidFill>
                  <a:srgbClr val="0000CC"/>
                </a:solidFill>
                <a:effectLst>
                  <a:outerShdw blurRad="38100" dist="38100" dir="2700000" algn="tl">
                    <a:srgbClr val="000000">
                      <a:alpha val="43137"/>
                    </a:srgbClr>
                  </a:outerShdw>
                </a:effectLst>
                <a:latin typeface="Century Gothic" pitchFamily="34" charset="0"/>
              </a:rPr>
              <a:t>Reading books will be changed regularly when the children have read their book three times. This allows for them to increase their fluency and allows us to monitor their progress. If you read with your child, or they read to you, please record it in their diary. </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92280" y="90024"/>
            <a:ext cx="1427643" cy="13708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04782"/>
            <a:ext cx="1607875" cy="160787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1403" y="620688"/>
            <a:ext cx="945585" cy="945585"/>
          </a:xfrm>
          <a:prstGeom prst="rect">
            <a:avLst/>
          </a:prstGeom>
        </p:spPr>
      </p:pic>
    </p:spTree>
    <p:extLst>
      <p:ext uri="{BB962C8B-B14F-4D97-AF65-F5344CB8AC3E}">
        <p14:creationId xmlns:p14="http://schemas.microsoft.com/office/powerpoint/2010/main" val="1001251479"/>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96" y="908720"/>
            <a:ext cx="8856984" cy="4401205"/>
          </a:xfrm>
          <a:prstGeom prst="rect">
            <a:avLst/>
          </a:prstGeom>
          <a:noFill/>
        </p:spPr>
        <p:txBody>
          <a:bodyPr wrap="square" rtlCol="0">
            <a:spAutoFit/>
          </a:bodyPr>
          <a:lstStyle/>
          <a:p>
            <a:pPr algn="ctr"/>
            <a:r>
              <a:rPr lang="en-US" sz="2800" b="1" u="sng" dirty="0" smtClean="0">
                <a:solidFill>
                  <a:srgbClr val="0000CC"/>
                </a:solidFill>
                <a:effectLst>
                  <a:outerShdw blurRad="38100" dist="38100" dir="2700000" algn="tl">
                    <a:srgbClr val="000000">
                      <a:alpha val="43137"/>
                    </a:srgbClr>
                  </a:outerShdw>
                </a:effectLst>
                <a:latin typeface="Century Gothic" pitchFamily="34" charset="0"/>
              </a:rPr>
              <a:t>Home Learning</a:t>
            </a:r>
            <a:endParaRPr lang="en-US" sz="2000" dirty="0" smtClean="0">
              <a:solidFill>
                <a:srgbClr val="0000CC"/>
              </a:solidFill>
              <a:effectLst>
                <a:outerShdw blurRad="38100" dist="38100" dir="2700000" algn="tl">
                  <a:srgbClr val="000000">
                    <a:alpha val="43137"/>
                  </a:srgbClr>
                </a:outerShdw>
              </a:effectLst>
              <a:latin typeface="Century Gothic" pitchFamily="34" charset="0"/>
            </a:endParaRPr>
          </a:p>
          <a:p>
            <a:pPr algn="ctr"/>
            <a:endParaRPr lang="en-US" sz="2800" dirty="0">
              <a:solidFill>
                <a:srgbClr val="0000CC"/>
              </a:solidFill>
              <a:effectLst>
                <a:outerShdw blurRad="38100" dist="38100" dir="2700000" algn="tl">
                  <a:srgbClr val="000000">
                    <a:alpha val="43137"/>
                  </a:srgbClr>
                </a:outerShdw>
              </a:effectLst>
              <a:latin typeface="Century Gothic" pitchFamily="34" charset="0"/>
            </a:endParaRPr>
          </a:p>
          <a:p>
            <a:pPr algn="ctr"/>
            <a:r>
              <a:rPr lang="en-US" sz="2800" dirty="0">
                <a:solidFill>
                  <a:srgbClr val="0000CC"/>
                </a:solidFill>
                <a:effectLst>
                  <a:outerShdw blurRad="38100" dist="38100" dir="2700000" algn="tl">
                    <a:srgbClr val="000000">
                      <a:alpha val="43137"/>
                    </a:srgbClr>
                  </a:outerShdw>
                </a:effectLst>
                <a:latin typeface="Century Gothic" pitchFamily="34" charset="0"/>
              </a:rPr>
              <a:t>Home Learning will be set at the beginning of each term and should be handed in when it is completed.</a:t>
            </a:r>
          </a:p>
          <a:p>
            <a:pPr algn="ctr"/>
            <a:endParaRPr lang="en-US" sz="2800" dirty="0">
              <a:solidFill>
                <a:srgbClr val="0000CC"/>
              </a:solidFill>
              <a:effectLst>
                <a:outerShdw blurRad="38100" dist="38100" dir="2700000" algn="tl">
                  <a:srgbClr val="000000">
                    <a:alpha val="43137"/>
                  </a:srgbClr>
                </a:outerShdw>
              </a:effectLst>
              <a:latin typeface="Century Gothic" pitchFamily="34" charset="0"/>
            </a:endParaRPr>
          </a:p>
          <a:p>
            <a:pPr algn="ctr"/>
            <a:r>
              <a:rPr lang="en-US" sz="2800" dirty="0">
                <a:solidFill>
                  <a:srgbClr val="0000CC"/>
                </a:solidFill>
                <a:effectLst>
                  <a:outerShdw blurRad="38100" dist="38100" dir="2700000" algn="tl">
                    <a:srgbClr val="000000">
                      <a:alpha val="43137"/>
                    </a:srgbClr>
                  </a:outerShdw>
                </a:effectLst>
                <a:latin typeface="Century Gothic" pitchFamily="34" charset="0"/>
              </a:rPr>
              <a:t>Homework will consist of a variety of tasks such as a topic project, writing or </a:t>
            </a:r>
            <a:r>
              <a:rPr lang="en-US" sz="2800" dirty="0" err="1">
                <a:solidFill>
                  <a:srgbClr val="0000CC"/>
                </a:solidFill>
                <a:effectLst>
                  <a:outerShdw blurRad="38100" dist="38100" dir="2700000" algn="tl">
                    <a:srgbClr val="000000">
                      <a:alpha val="43137"/>
                    </a:srgbClr>
                  </a:outerShdw>
                </a:effectLst>
                <a:latin typeface="Century Gothic" pitchFamily="34" charset="0"/>
              </a:rPr>
              <a:t>maths</a:t>
            </a:r>
            <a:r>
              <a:rPr lang="en-US" sz="2800" dirty="0">
                <a:solidFill>
                  <a:srgbClr val="0000CC"/>
                </a:solidFill>
                <a:effectLst>
                  <a:outerShdw blurRad="38100" dist="38100" dir="2700000" algn="tl">
                    <a:srgbClr val="000000">
                      <a:alpha val="43137"/>
                    </a:srgbClr>
                  </a:outerShdw>
                </a:effectLst>
                <a:latin typeface="Century Gothic" pitchFamily="34" charset="0"/>
              </a:rPr>
              <a:t> problem solving tasks</a:t>
            </a:r>
            <a:r>
              <a:rPr lang="en-US" sz="2800" dirty="0" smtClean="0">
                <a:solidFill>
                  <a:srgbClr val="0000CC"/>
                </a:solidFill>
                <a:effectLst>
                  <a:outerShdw blurRad="38100" dist="38100" dir="2700000" algn="tl">
                    <a:srgbClr val="000000">
                      <a:alpha val="43137"/>
                    </a:srgbClr>
                  </a:outerShdw>
                </a:effectLst>
                <a:latin typeface="Century Gothic" pitchFamily="34" charset="0"/>
              </a:rPr>
              <a:t>.</a:t>
            </a:r>
          </a:p>
          <a:p>
            <a:pPr algn="ctr"/>
            <a:endParaRPr lang="en-US" sz="2800" dirty="0">
              <a:solidFill>
                <a:srgbClr val="0000CC"/>
              </a:solidFill>
              <a:effectLst>
                <a:outerShdw blurRad="38100" dist="38100" dir="2700000" algn="tl">
                  <a:srgbClr val="000000">
                    <a:alpha val="43137"/>
                  </a:srgbClr>
                </a:outerShdw>
              </a:effectLst>
              <a:latin typeface="Century Gothic"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092280" y="90024"/>
            <a:ext cx="1427643" cy="137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656217"/>
      </p:ext>
    </p:extLst>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94" y="1463612"/>
            <a:ext cx="9019294" cy="5324535"/>
          </a:xfrm>
          <a:prstGeom prst="rect">
            <a:avLst/>
          </a:prstGeom>
          <a:noFill/>
        </p:spPr>
        <p:txBody>
          <a:bodyPr wrap="square" rtlCol="0">
            <a:spAutoFit/>
          </a:bodyPr>
          <a:lstStyle/>
          <a:p>
            <a:pPr algn="ctr"/>
            <a:r>
              <a:rPr lang="en-US" sz="2800" b="1" u="sng" dirty="0" smtClean="0">
                <a:solidFill>
                  <a:srgbClr val="0000CC"/>
                </a:solidFill>
                <a:latin typeface="Century Gothic" pitchFamily="34" charset="0"/>
              </a:rPr>
              <a:t>Rewards </a:t>
            </a:r>
          </a:p>
          <a:p>
            <a:r>
              <a:rPr lang="en-US" sz="2400" b="1" dirty="0" smtClean="0">
                <a:solidFill>
                  <a:srgbClr val="0000CC"/>
                </a:solidFill>
                <a:latin typeface="Century Gothic" pitchFamily="34" charset="0"/>
              </a:rPr>
              <a:t>Rewards:</a:t>
            </a:r>
          </a:p>
          <a:p>
            <a:pPr marL="457200" indent="-457200" algn="just">
              <a:buFont typeface="Arial" pitchFamily="34" charset="0"/>
              <a:buChar char="•"/>
            </a:pPr>
            <a:r>
              <a:rPr lang="en-US" sz="2400" dirty="0" smtClean="0">
                <a:solidFill>
                  <a:srgbClr val="0000CC"/>
                </a:solidFill>
                <a:latin typeface="Century Gothic" pitchFamily="34" charset="0"/>
              </a:rPr>
              <a:t>For following our Year 2 Golden Rules for Learning are given in the form of Golden Tickets.</a:t>
            </a:r>
          </a:p>
          <a:p>
            <a:pPr marL="457200" indent="-457200" algn="just">
              <a:buFont typeface="Arial" pitchFamily="34" charset="0"/>
              <a:buChar char="•"/>
            </a:pPr>
            <a:r>
              <a:rPr lang="en-US" sz="2400" dirty="0">
                <a:solidFill>
                  <a:srgbClr val="0000CC"/>
                </a:solidFill>
                <a:latin typeface="Century Gothic" pitchFamily="34" charset="0"/>
              </a:rPr>
              <a:t>Every Friday there is a Golden Ticket Raffle Draw and </a:t>
            </a:r>
            <a:r>
              <a:rPr lang="en-US" sz="2400" dirty="0" smtClean="0">
                <a:solidFill>
                  <a:srgbClr val="0000CC"/>
                </a:solidFill>
                <a:latin typeface="Century Gothic" pitchFamily="34" charset="0"/>
              </a:rPr>
              <a:t>two winners </a:t>
            </a:r>
            <a:r>
              <a:rPr lang="en-US" sz="2400" dirty="0">
                <a:solidFill>
                  <a:srgbClr val="0000CC"/>
                </a:solidFill>
                <a:latin typeface="Century Gothic" pitchFamily="34" charset="0"/>
              </a:rPr>
              <a:t>gets a </a:t>
            </a:r>
            <a:r>
              <a:rPr lang="en-US" sz="2400" dirty="0" smtClean="0">
                <a:solidFill>
                  <a:srgbClr val="0000CC"/>
                </a:solidFill>
                <a:latin typeface="Century Gothic" pitchFamily="34" charset="0"/>
              </a:rPr>
              <a:t>prizes.</a:t>
            </a:r>
          </a:p>
          <a:p>
            <a:pPr marL="457200" indent="-457200" algn="just">
              <a:buFont typeface="Arial" pitchFamily="34" charset="0"/>
              <a:buChar char="•"/>
            </a:pPr>
            <a:r>
              <a:rPr lang="en-US" sz="2400" dirty="0" smtClean="0">
                <a:solidFill>
                  <a:srgbClr val="0000CC"/>
                </a:solidFill>
                <a:latin typeface="Century Gothic" pitchFamily="34" charset="0"/>
              </a:rPr>
              <a:t>For great pieces of work children will earn </a:t>
            </a:r>
            <a:r>
              <a:rPr lang="en-US" sz="2400" dirty="0" smtClean="0">
                <a:solidFill>
                  <a:srgbClr val="0000CC"/>
                </a:solidFill>
                <a:latin typeface="Century Gothic" pitchFamily="34" charset="0"/>
              </a:rPr>
              <a:t>stickers and </a:t>
            </a:r>
            <a:r>
              <a:rPr lang="en-US" sz="2400" dirty="0" smtClean="0">
                <a:solidFill>
                  <a:srgbClr val="0000CC"/>
                </a:solidFill>
                <a:latin typeface="Century Gothic" pitchFamily="34" charset="0"/>
              </a:rPr>
              <a:t>prizes.</a:t>
            </a:r>
          </a:p>
          <a:p>
            <a:pPr marL="457200" indent="-457200" algn="just">
              <a:buFont typeface="Arial" pitchFamily="34" charset="0"/>
              <a:buChar char="•"/>
            </a:pPr>
            <a:r>
              <a:rPr lang="en-US" sz="2400" dirty="0" smtClean="0">
                <a:solidFill>
                  <a:srgbClr val="0000CC"/>
                </a:solidFill>
                <a:latin typeface="Century Gothic" pitchFamily="34" charset="0"/>
              </a:rPr>
              <a:t>Every time your child has read at home 10 times they will climb the ladder and receive a prize.</a:t>
            </a:r>
          </a:p>
          <a:p>
            <a:pPr marL="457200" indent="-457200" algn="just">
              <a:buFont typeface="Arial" pitchFamily="34" charset="0"/>
              <a:buChar char="•"/>
            </a:pPr>
            <a:r>
              <a:rPr lang="en-US" sz="2400" dirty="0" smtClean="0">
                <a:solidFill>
                  <a:srgbClr val="0000CC"/>
                </a:solidFill>
                <a:latin typeface="Century Gothic" pitchFamily="34" charset="0"/>
              </a:rPr>
              <a:t>Star of </a:t>
            </a:r>
            <a:r>
              <a:rPr lang="en-US" sz="2400" dirty="0" smtClean="0">
                <a:solidFill>
                  <a:srgbClr val="0000CC"/>
                </a:solidFill>
                <a:latin typeface="Century Gothic" pitchFamily="34" charset="0"/>
              </a:rPr>
              <a:t>the week </a:t>
            </a:r>
            <a:r>
              <a:rPr lang="en-US" sz="2400" dirty="0" smtClean="0">
                <a:solidFill>
                  <a:srgbClr val="0000CC"/>
                </a:solidFill>
                <a:latin typeface="Century Gothic" pitchFamily="34" charset="0"/>
              </a:rPr>
              <a:t>will be picked </a:t>
            </a:r>
            <a:r>
              <a:rPr lang="en-US" sz="2400" dirty="0" smtClean="0">
                <a:solidFill>
                  <a:srgbClr val="0000CC"/>
                </a:solidFill>
                <a:latin typeface="Century Gothic" pitchFamily="34" charset="0"/>
              </a:rPr>
              <a:t>at the end of the week and </a:t>
            </a:r>
            <a:r>
              <a:rPr lang="en-US" sz="2400" dirty="0" smtClean="0">
                <a:solidFill>
                  <a:srgbClr val="0000CC"/>
                </a:solidFill>
                <a:latin typeface="Century Gothic" pitchFamily="34" charset="0"/>
              </a:rPr>
              <a:t>will </a:t>
            </a:r>
            <a:r>
              <a:rPr lang="en-US" sz="2400" dirty="0" smtClean="0">
                <a:solidFill>
                  <a:srgbClr val="0000CC"/>
                </a:solidFill>
                <a:latin typeface="Century Gothic" pitchFamily="34" charset="0"/>
              </a:rPr>
              <a:t>also win </a:t>
            </a:r>
            <a:r>
              <a:rPr lang="en-US" sz="2400" dirty="0" smtClean="0">
                <a:solidFill>
                  <a:srgbClr val="0000CC"/>
                </a:solidFill>
                <a:latin typeface="Century Gothic" pitchFamily="34" charset="0"/>
              </a:rPr>
              <a:t>a prize.</a:t>
            </a:r>
          </a:p>
          <a:p>
            <a:pPr marL="457200" indent="-457200" algn="just">
              <a:buFont typeface="Arial" pitchFamily="34" charset="0"/>
              <a:buChar char="•"/>
            </a:pPr>
            <a:r>
              <a:rPr lang="en-US" sz="2400" dirty="0" err="1" smtClean="0">
                <a:solidFill>
                  <a:srgbClr val="0000CC"/>
                </a:solidFill>
                <a:latin typeface="Century Gothic" pitchFamily="34" charset="0"/>
              </a:rPr>
              <a:t>Headteacher’s</a:t>
            </a:r>
            <a:r>
              <a:rPr lang="en-US" sz="2400" dirty="0" smtClean="0">
                <a:solidFill>
                  <a:srgbClr val="0000CC"/>
                </a:solidFill>
                <a:latin typeface="Century Gothic" pitchFamily="34" charset="0"/>
              </a:rPr>
              <a:t> award will be given for exceptional work a high standard of presentation.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52320" y="92791"/>
            <a:ext cx="1427643" cy="13708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5" y="155835"/>
            <a:ext cx="1800200" cy="18002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79196" y="527508"/>
            <a:ext cx="936104" cy="936104"/>
          </a:xfrm>
          <a:prstGeom prst="rect">
            <a:avLst/>
          </a:prstGeom>
        </p:spPr>
      </p:pic>
    </p:spTree>
    <p:extLst>
      <p:ext uri="{BB962C8B-B14F-4D97-AF65-F5344CB8AC3E}">
        <p14:creationId xmlns:p14="http://schemas.microsoft.com/office/powerpoint/2010/main" val="3728596612"/>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8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201970"/>
            <a:ext cx="8856984" cy="4893647"/>
          </a:xfrm>
          <a:prstGeom prst="rect">
            <a:avLst/>
          </a:prstGeom>
          <a:noFill/>
        </p:spPr>
        <p:txBody>
          <a:bodyPr wrap="square" rtlCol="0">
            <a:spAutoFit/>
          </a:bodyPr>
          <a:lstStyle/>
          <a:p>
            <a:pPr algn="ctr"/>
            <a:r>
              <a:rPr lang="en-US" sz="3200" b="1" u="sng" dirty="0" smtClean="0">
                <a:solidFill>
                  <a:srgbClr val="0000CC"/>
                </a:solidFill>
                <a:effectLst>
                  <a:outerShdw blurRad="38100" dist="38100" dir="2700000" algn="tl">
                    <a:srgbClr val="000000">
                      <a:alpha val="43137"/>
                    </a:srgbClr>
                  </a:outerShdw>
                </a:effectLst>
                <a:latin typeface="Century Gothic" pitchFamily="34" charset="0"/>
              </a:rPr>
              <a:t>Website</a:t>
            </a:r>
            <a:endParaRPr lang="en-US" sz="2400" dirty="0" smtClean="0">
              <a:solidFill>
                <a:srgbClr val="0000CC"/>
              </a:solidFill>
              <a:effectLst>
                <a:outerShdw blurRad="38100" dist="38100" dir="2700000" algn="tl">
                  <a:srgbClr val="000000">
                    <a:alpha val="43137"/>
                  </a:srgbClr>
                </a:outerShdw>
              </a:effectLst>
              <a:latin typeface="Century Gothic" pitchFamily="34" charset="0"/>
            </a:endParaRPr>
          </a:p>
          <a:p>
            <a:pPr algn="ctr"/>
            <a:endParaRPr lang="en-US" sz="2800" dirty="0" smtClean="0">
              <a:solidFill>
                <a:srgbClr val="0000CC"/>
              </a:solidFill>
              <a:effectLst>
                <a:outerShdw blurRad="38100" dist="38100" dir="2700000" algn="tl">
                  <a:srgbClr val="000000">
                    <a:alpha val="43137"/>
                  </a:srgbClr>
                </a:outerShdw>
              </a:effectLst>
              <a:latin typeface="Century Gothic" pitchFamily="34" charset="0"/>
            </a:endParaRPr>
          </a:p>
          <a:p>
            <a:pPr algn="ctr"/>
            <a:r>
              <a:rPr lang="en-US" sz="2800" dirty="0" smtClean="0">
                <a:solidFill>
                  <a:srgbClr val="0000CC"/>
                </a:solidFill>
                <a:effectLst>
                  <a:outerShdw blurRad="38100" dist="38100" dir="2700000" algn="tl">
                    <a:srgbClr val="000000">
                      <a:alpha val="43137"/>
                    </a:srgbClr>
                  </a:outerShdw>
                </a:effectLst>
                <a:latin typeface="Century Gothic" pitchFamily="34" charset="0"/>
              </a:rPr>
              <a:t>Check out our website where we will be putting up </a:t>
            </a:r>
            <a:r>
              <a:rPr lang="en-US" sz="2800" dirty="0" smtClean="0">
                <a:solidFill>
                  <a:srgbClr val="0000CC"/>
                </a:solidFill>
                <a:effectLst>
                  <a:outerShdw blurRad="38100" dist="38100" dir="2700000" algn="tl">
                    <a:srgbClr val="000000">
                      <a:alpha val="43137"/>
                    </a:srgbClr>
                  </a:outerShdw>
                </a:effectLst>
                <a:latin typeface="Century Gothic" pitchFamily="34" charset="0"/>
              </a:rPr>
              <a:t>home learning tasks, pictures </a:t>
            </a:r>
            <a:r>
              <a:rPr lang="en-US" sz="2800" dirty="0" smtClean="0">
                <a:solidFill>
                  <a:srgbClr val="0000CC"/>
                </a:solidFill>
                <a:effectLst>
                  <a:outerShdw blurRad="38100" dist="38100" dir="2700000" algn="tl">
                    <a:srgbClr val="000000">
                      <a:alpha val="43137"/>
                    </a:srgbClr>
                  </a:outerShdw>
                </a:effectLst>
                <a:latin typeface="Century Gothic" pitchFamily="34" charset="0"/>
              </a:rPr>
              <a:t>and videos of the children’s learning throughout the </a:t>
            </a:r>
            <a:r>
              <a:rPr lang="en-US" sz="2800" dirty="0" smtClean="0">
                <a:solidFill>
                  <a:srgbClr val="0000CC"/>
                </a:solidFill>
                <a:effectLst>
                  <a:outerShdw blurRad="38100" dist="38100" dir="2700000" algn="tl">
                    <a:srgbClr val="000000">
                      <a:alpha val="43137"/>
                    </a:srgbClr>
                  </a:outerShdw>
                </a:effectLst>
                <a:latin typeface="Century Gothic" pitchFamily="34" charset="0"/>
              </a:rPr>
              <a:t>year, </a:t>
            </a:r>
            <a:r>
              <a:rPr lang="en-US" sz="2800" dirty="0" smtClean="0">
                <a:solidFill>
                  <a:srgbClr val="0000CC"/>
                </a:solidFill>
                <a:effectLst>
                  <a:outerShdw blurRad="38100" dist="38100" dir="2700000" algn="tl">
                    <a:srgbClr val="000000">
                      <a:alpha val="43137"/>
                    </a:srgbClr>
                  </a:outerShdw>
                </a:effectLst>
                <a:latin typeface="Century Gothic" pitchFamily="34" charset="0"/>
              </a:rPr>
              <a:t>as well as trips we attend</a:t>
            </a:r>
            <a:r>
              <a:rPr lang="en-US" sz="2800" dirty="0" smtClean="0">
                <a:solidFill>
                  <a:srgbClr val="0000CC"/>
                </a:solidFill>
                <a:effectLst>
                  <a:outerShdw blurRad="38100" dist="38100" dir="2700000" algn="tl">
                    <a:srgbClr val="000000">
                      <a:alpha val="43137"/>
                    </a:srgbClr>
                  </a:outerShdw>
                </a:effectLst>
                <a:latin typeface="Century Gothic" pitchFamily="34" charset="0"/>
              </a:rPr>
              <a:t>.</a:t>
            </a:r>
          </a:p>
          <a:p>
            <a:pPr algn="ctr"/>
            <a:endParaRPr lang="en-US" sz="2800" dirty="0">
              <a:solidFill>
                <a:srgbClr val="0000CC"/>
              </a:solidFill>
              <a:effectLst>
                <a:outerShdw blurRad="38100" dist="38100" dir="2700000" algn="tl">
                  <a:srgbClr val="000000">
                    <a:alpha val="43137"/>
                  </a:srgbClr>
                </a:outerShdw>
              </a:effectLst>
              <a:latin typeface="Century Gothic" pitchFamily="34" charset="0"/>
            </a:endParaRPr>
          </a:p>
          <a:p>
            <a:pPr algn="ctr"/>
            <a:r>
              <a:rPr lang="en-GB" sz="2800" dirty="0">
                <a:hlinkClick r:id="rId4"/>
              </a:rPr>
              <a:t>http://www.moricetownprimary.co.uk/website/year_2/388340</a:t>
            </a:r>
            <a:endParaRPr lang="en-US" sz="2800" dirty="0" smtClean="0">
              <a:solidFill>
                <a:srgbClr val="0000CC"/>
              </a:solidFill>
              <a:effectLst>
                <a:outerShdw blurRad="38100" dist="38100" dir="2700000" algn="tl">
                  <a:srgbClr val="000000">
                    <a:alpha val="43137"/>
                  </a:srgbClr>
                </a:outerShdw>
              </a:effectLst>
              <a:latin typeface="Century Gothic" pitchFamily="34" charset="0"/>
            </a:endParaRPr>
          </a:p>
          <a:p>
            <a:pPr algn="ctr"/>
            <a:endParaRPr lang="en-US" sz="2800" dirty="0">
              <a:solidFill>
                <a:srgbClr val="0000CC"/>
              </a:solidFill>
              <a:effectLst>
                <a:outerShdw blurRad="38100" dist="38100" dir="2700000" algn="tl">
                  <a:srgbClr val="000000">
                    <a:alpha val="43137"/>
                  </a:srgbClr>
                </a:outerShdw>
              </a:effectLst>
              <a:latin typeface="Century Gothic" pitchFamily="34" charset="0"/>
            </a:endParaRPr>
          </a:p>
          <a:p>
            <a:pPr algn="ctr"/>
            <a:endParaRPr lang="en-US" sz="2800" dirty="0">
              <a:solidFill>
                <a:srgbClr val="0000CC"/>
              </a:solidFill>
              <a:effectLst>
                <a:outerShdw blurRad="38100" dist="38100" dir="2700000" algn="tl">
                  <a:srgbClr val="000000">
                    <a:alpha val="43137"/>
                  </a:srgbClr>
                </a:outerShdw>
              </a:effectLst>
              <a:latin typeface="Century Gothic" pitchFamily="34" charset="0"/>
            </a:endParaRP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092280" y="90024"/>
            <a:ext cx="1427643" cy="137082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592" y="568853"/>
            <a:ext cx="936104" cy="936104"/>
          </a:xfrm>
          <a:prstGeom prst="rect">
            <a:avLst/>
          </a:prstGeom>
        </p:spPr>
      </p:pic>
    </p:spTree>
    <p:extLst>
      <p:ext uri="{BB962C8B-B14F-4D97-AF65-F5344CB8AC3E}">
        <p14:creationId xmlns:p14="http://schemas.microsoft.com/office/powerpoint/2010/main" val="3578699826"/>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285" y="797464"/>
            <a:ext cx="8856984" cy="5878532"/>
          </a:xfrm>
          <a:prstGeom prst="rect">
            <a:avLst/>
          </a:prstGeom>
          <a:noFill/>
        </p:spPr>
        <p:txBody>
          <a:bodyPr wrap="square" rtlCol="0">
            <a:spAutoFit/>
          </a:bodyPr>
          <a:lstStyle/>
          <a:p>
            <a:pPr algn="ctr"/>
            <a:r>
              <a:rPr lang="en-US" sz="3200" b="1" u="sng" dirty="0" smtClean="0">
                <a:solidFill>
                  <a:srgbClr val="0000CC"/>
                </a:solidFill>
                <a:effectLst>
                  <a:outerShdw blurRad="38100" dist="38100" dir="2700000" algn="tl">
                    <a:srgbClr val="000000">
                      <a:alpha val="43137"/>
                    </a:srgbClr>
                  </a:outerShdw>
                </a:effectLst>
                <a:latin typeface="Century Gothic" pitchFamily="34" charset="0"/>
              </a:rPr>
              <a:t>SATs Tests</a:t>
            </a:r>
            <a:endParaRPr lang="en-US" sz="2400" dirty="0" smtClean="0">
              <a:solidFill>
                <a:srgbClr val="0000CC"/>
              </a:solidFill>
              <a:effectLst>
                <a:outerShdw blurRad="38100" dist="38100" dir="2700000" algn="tl">
                  <a:srgbClr val="000000">
                    <a:alpha val="43137"/>
                  </a:srgbClr>
                </a:outerShdw>
              </a:effectLst>
              <a:latin typeface="Century Gothic" pitchFamily="34" charset="0"/>
            </a:endParaRPr>
          </a:p>
          <a:p>
            <a:pPr algn="ctr"/>
            <a:endParaRPr lang="en-US" sz="2400" dirty="0" smtClean="0">
              <a:solidFill>
                <a:srgbClr val="0000CC"/>
              </a:solidFill>
              <a:effectLst>
                <a:outerShdw blurRad="38100" dist="38100" dir="2700000" algn="tl">
                  <a:srgbClr val="000000">
                    <a:alpha val="43137"/>
                  </a:srgbClr>
                </a:outerShdw>
              </a:effectLst>
              <a:latin typeface="Century Gothic" pitchFamily="34" charset="0"/>
            </a:endParaRPr>
          </a:p>
          <a:p>
            <a:pPr algn="ctr"/>
            <a:r>
              <a:rPr lang="en-US" sz="2400" dirty="0" smtClean="0">
                <a:solidFill>
                  <a:srgbClr val="0000CC"/>
                </a:solidFill>
                <a:effectLst>
                  <a:outerShdw blurRad="38100" dist="38100" dir="2700000" algn="tl">
                    <a:srgbClr val="000000">
                      <a:alpha val="43137"/>
                    </a:srgbClr>
                  </a:outerShdw>
                </a:effectLst>
                <a:latin typeface="Century Gothic" pitchFamily="34" charset="0"/>
              </a:rPr>
              <a:t>The children will be taking their KS1 SATs tests throughout May.</a:t>
            </a:r>
          </a:p>
          <a:p>
            <a:pPr algn="ctr"/>
            <a:endParaRPr lang="en-US" sz="2400" dirty="0">
              <a:solidFill>
                <a:srgbClr val="0000CC"/>
              </a:solidFill>
              <a:effectLst>
                <a:outerShdw blurRad="38100" dist="38100" dir="2700000" algn="tl">
                  <a:srgbClr val="000000">
                    <a:alpha val="43137"/>
                  </a:srgbClr>
                </a:outerShdw>
              </a:effectLst>
              <a:latin typeface="Century Gothic" pitchFamily="34" charset="0"/>
            </a:endParaRPr>
          </a:p>
          <a:p>
            <a:r>
              <a:rPr lang="en-US" sz="2400" dirty="0" smtClean="0">
                <a:solidFill>
                  <a:srgbClr val="0000CC"/>
                </a:solidFill>
                <a:effectLst>
                  <a:outerShdw blurRad="38100" dist="38100" dir="2700000" algn="tl">
                    <a:srgbClr val="000000">
                      <a:alpha val="43137"/>
                    </a:srgbClr>
                  </a:outerShdw>
                </a:effectLst>
                <a:latin typeface="Century Gothic" pitchFamily="34" charset="0"/>
              </a:rPr>
              <a:t>There will be:</a:t>
            </a:r>
          </a:p>
          <a:p>
            <a:pPr marL="1371600" lvl="2" indent="-457200">
              <a:buFont typeface="Arial" panose="020B0604020202020204" pitchFamily="34" charset="0"/>
              <a:buChar char="•"/>
            </a:pPr>
            <a:r>
              <a:rPr lang="en-US" sz="2400" dirty="0" smtClean="0">
                <a:solidFill>
                  <a:srgbClr val="FF0000"/>
                </a:solidFill>
                <a:effectLst>
                  <a:outerShdw blurRad="38100" dist="38100" dir="2700000" algn="tl">
                    <a:srgbClr val="000000">
                      <a:alpha val="43137"/>
                    </a:srgbClr>
                  </a:outerShdw>
                </a:effectLst>
                <a:latin typeface="Century Gothic" pitchFamily="34" charset="0"/>
              </a:rPr>
              <a:t>Two reading papers.</a:t>
            </a:r>
          </a:p>
          <a:p>
            <a:pPr marL="2286000" lvl="4" indent="-457200">
              <a:buFont typeface="Wingdings" panose="05000000000000000000" pitchFamily="2" charset="2"/>
              <a:buChar char="Ø"/>
            </a:pPr>
            <a:r>
              <a:rPr lang="en-US" sz="2000" dirty="0" smtClean="0">
                <a:solidFill>
                  <a:srgbClr val="0000CC"/>
                </a:solidFill>
                <a:effectLst>
                  <a:outerShdw blurRad="38100" dist="38100" dir="2700000" algn="tl">
                    <a:srgbClr val="000000">
                      <a:alpha val="43137"/>
                    </a:srgbClr>
                  </a:outerShdw>
                </a:effectLst>
                <a:latin typeface="Century Gothic" pitchFamily="34" charset="0"/>
              </a:rPr>
              <a:t>Combined reading prompt.</a:t>
            </a:r>
          </a:p>
          <a:p>
            <a:pPr marL="2286000" lvl="4" indent="-457200">
              <a:buFont typeface="Wingdings" panose="05000000000000000000" pitchFamily="2" charset="2"/>
              <a:buChar char="Ø"/>
            </a:pPr>
            <a:r>
              <a:rPr lang="en-US" sz="2000" dirty="0" smtClean="0">
                <a:solidFill>
                  <a:srgbClr val="0000CC"/>
                </a:solidFill>
                <a:effectLst>
                  <a:outerShdw blurRad="38100" dist="38100" dir="2700000" algn="tl">
                    <a:srgbClr val="000000">
                      <a:alpha val="43137"/>
                    </a:srgbClr>
                  </a:outerShdw>
                </a:effectLst>
                <a:latin typeface="Century Gothic" pitchFamily="34" charset="0"/>
              </a:rPr>
              <a:t>Reading booklet and separate answer booklet</a:t>
            </a:r>
          </a:p>
          <a:p>
            <a:pPr marL="1371600" lvl="2" indent="-457200">
              <a:buFont typeface="Arial" panose="020B0604020202020204" pitchFamily="34" charset="0"/>
              <a:buChar char="•"/>
            </a:pPr>
            <a:r>
              <a:rPr lang="en-US" sz="2400" dirty="0" smtClean="0">
                <a:solidFill>
                  <a:srgbClr val="66FFFF"/>
                </a:solidFill>
                <a:effectLst>
                  <a:outerShdw blurRad="38100" dist="38100" dir="2700000" algn="tl">
                    <a:srgbClr val="000000">
                      <a:alpha val="43137"/>
                    </a:srgbClr>
                  </a:outerShdw>
                </a:effectLst>
                <a:latin typeface="Century Gothic" pitchFamily="34" charset="0"/>
              </a:rPr>
              <a:t>Two </a:t>
            </a:r>
            <a:r>
              <a:rPr lang="en-US" sz="2400" dirty="0" err="1" smtClean="0">
                <a:solidFill>
                  <a:srgbClr val="66FFFF"/>
                </a:solidFill>
                <a:effectLst>
                  <a:outerShdw blurRad="38100" dist="38100" dir="2700000" algn="tl">
                    <a:srgbClr val="000000">
                      <a:alpha val="43137"/>
                    </a:srgbClr>
                  </a:outerShdw>
                </a:effectLst>
                <a:latin typeface="Century Gothic" pitchFamily="34" charset="0"/>
              </a:rPr>
              <a:t>maths</a:t>
            </a:r>
            <a:r>
              <a:rPr lang="en-US" sz="2400" dirty="0" smtClean="0">
                <a:solidFill>
                  <a:srgbClr val="66FFFF"/>
                </a:solidFill>
                <a:effectLst>
                  <a:outerShdw blurRad="38100" dist="38100" dir="2700000" algn="tl">
                    <a:srgbClr val="000000">
                      <a:alpha val="43137"/>
                    </a:srgbClr>
                  </a:outerShdw>
                </a:effectLst>
                <a:latin typeface="Century Gothic" pitchFamily="34" charset="0"/>
              </a:rPr>
              <a:t> papers</a:t>
            </a:r>
          </a:p>
          <a:p>
            <a:pPr marL="2286000" lvl="4" indent="-457200">
              <a:buFont typeface="Wingdings" panose="05000000000000000000" pitchFamily="2" charset="2"/>
              <a:buChar char="Ø"/>
            </a:pPr>
            <a:r>
              <a:rPr lang="en-US" sz="2000" dirty="0" smtClean="0">
                <a:solidFill>
                  <a:srgbClr val="0000CC"/>
                </a:solidFill>
                <a:effectLst>
                  <a:outerShdw blurRad="38100" dist="38100" dir="2700000" algn="tl">
                    <a:srgbClr val="000000">
                      <a:alpha val="43137"/>
                    </a:srgbClr>
                  </a:outerShdw>
                </a:effectLst>
                <a:latin typeface="Century Gothic" pitchFamily="34" charset="0"/>
              </a:rPr>
              <a:t>Arithmetic </a:t>
            </a:r>
          </a:p>
          <a:p>
            <a:pPr marL="2286000" lvl="4" indent="-457200">
              <a:buFont typeface="Wingdings" panose="05000000000000000000" pitchFamily="2" charset="2"/>
              <a:buChar char="Ø"/>
            </a:pPr>
            <a:r>
              <a:rPr lang="en-US" sz="2000" dirty="0" smtClean="0">
                <a:solidFill>
                  <a:srgbClr val="0000CC"/>
                </a:solidFill>
                <a:effectLst>
                  <a:outerShdw blurRad="38100" dist="38100" dir="2700000" algn="tl">
                    <a:srgbClr val="000000">
                      <a:alpha val="43137"/>
                    </a:srgbClr>
                  </a:outerShdw>
                </a:effectLst>
                <a:latin typeface="Century Gothic" pitchFamily="34" charset="0"/>
              </a:rPr>
              <a:t>Reasoning</a:t>
            </a:r>
          </a:p>
          <a:p>
            <a:pPr marL="1371600" lvl="2" indent="-457200">
              <a:buFont typeface="Arial" panose="020B0604020202020204" pitchFamily="34" charset="0"/>
              <a:buChar char="•"/>
            </a:pPr>
            <a:r>
              <a:rPr lang="en-US" sz="2400" dirty="0" smtClean="0">
                <a:solidFill>
                  <a:srgbClr val="00B050"/>
                </a:solidFill>
                <a:effectLst>
                  <a:outerShdw blurRad="38100" dist="38100" dir="2700000" algn="tl">
                    <a:srgbClr val="000000">
                      <a:alpha val="43137"/>
                    </a:srgbClr>
                  </a:outerShdw>
                </a:effectLst>
                <a:latin typeface="Century Gothic" pitchFamily="34" charset="0"/>
              </a:rPr>
              <a:t>Two English, grammar, punctuation and spelling papers</a:t>
            </a:r>
          </a:p>
          <a:p>
            <a:pPr marL="2286000" lvl="4" indent="-457200">
              <a:buFont typeface="Wingdings" panose="05000000000000000000" pitchFamily="2" charset="2"/>
              <a:buChar char="Ø"/>
            </a:pPr>
            <a:r>
              <a:rPr lang="en-US" sz="2000" dirty="0" smtClean="0">
                <a:solidFill>
                  <a:srgbClr val="0000CC"/>
                </a:solidFill>
                <a:effectLst>
                  <a:outerShdw blurRad="38100" dist="38100" dir="2700000" algn="tl">
                    <a:srgbClr val="000000">
                      <a:alpha val="43137"/>
                    </a:srgbClr>
                  </a:outerShdw>
                </a:effectLst>
                <a:latin typeface="Century Gothic" pitchFamily="34" charset="0"/>
              </a:rPr>
              <a:t>A Spelling  paper </a:t>
            </a:r>
          </a:p>
          <a:p>
            <a:pPr marL="2286000" lvl="4" indent="-457200">
              <a:buFont typeface="Wingdings" panose="05000000000000000000" pitchFamily="2" charset="2"/>
              <a:buChar char="Ø"/>
            </a:pPr>
            <a:r>
              <a:rPr lang="en-US" sz="2000" dirty="0" smtClean="0">
                <a:solidFill>
                  <a:srgbClr val="0000CC"/>
                </a:solidFill>
                <a:effectLst>
                  <a:outerShdw blurRad="38100" dist="38100" dir="2700000" algn="tl">
                    <a:srgbClr val="000000">
                      <a:alpha val="43137"/>
                    </a:srgbClr>
                  </a:outerShdw>
                </a:effectLst>
                <a:latin typeface="Century Gothic" pitchFamily="34" charset="0"/>
              </a:rPr>
              <a:t>A Grammar and punctuation paper </a:t>
            </a:r>
            <a:endParaRPr lang="en-US" dirty="0">
              <a:solidFill>
                <a:srgbClr val="0000CC"/>
              </a:solidFill>
              <a:effectLst>
                <a:outerShdw blurRad="38100" dist="38100" dir="2700000" algn="tl">
                  <a:srgbClr val="000000">
                    <a:alpha val="43137"/>
                  </a:srgbClr>
                </a:outerShdw>
              </a:effectLst>
              <a:latin typeface="Century Gothic" pitchFamily="34" charset="0"/>
            </a:endParaRP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92280" y="90024"/>
            <a:ext cx="1427643" cy="137082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377385"/>
            <a:ext cx="840157" cy="840157"/>
          </a:xfrm>
          <a:prstGeom prst="rect">
            <a:avLst/>
          </a:prstGeom>
        </p:spPr>
      </p:pic>
    </p:spTree>
    <p:extLst>
      <p:ext uri="{BB962C8B-B14F-4D97-AF65-F5344CB8AC3E}">
        <p14:creationId xmlns:p14="http://schemas.microsoft.com/office/powerpoint/2010/main" val="3767131247"/>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285" y="797464"/>
            <a:ext cx="8856984" cy="3908762"/>
          </a:xfrm>
          <a:prstGeom prst="rect">
            <a:avLst/>
          </a:prstGeom>
          <a:noFill/>
        </p:spPr>
        <p:txBody>
          <a:bodyPr wrap="square" rtlCol="0">
            <a:spAutoFit/>
          </a:bodyPr>
          <a:lstStyle/>
          <a:p>
            <a:pPr algn="ctr"/>
            <a:r>
              <a:rPr lang="en-US" sz="3200" b="1" u="sng" dirty="0" smtClean="0">
                <a:solidFill>
                  <a:srgbClr val="0000CC"/>
                </a:solidFill>
                <a:effectLst>
                  <a:outerShdw blurRad="38100" dist="38100" dir="2700000" algn="tl">
                    <a:srgbClr val="000000">
                      <a:alpha val="43137"/>
                    </a:srgbClr>
                  </a:outerShdw>
                </a:effectLst>
                <a:latin typeface="Century Gothic" pitchFamily="34" charset="0"/>
              </a:rPr>
              <a:t>SATs Tests</a:t>
            </a:r>
            <a:endParaRPr lang="en-US" sz="2400" dirty="0" smtClean="0">
              <a:solidFill>
                <a:srgbClr val="0000CC"/>
              </a:solidFill>
              <a:effectLst>
                <a:outerShdw blurRad="38100" dist="38100" dir="2700000" algn="tl">
                  <a:srgbClr val="000000">
                    <a:alpha val="43137"/>
                  </a:srgbClr>
                </a:outerShdw>
              </a:effectLst>
              <a:latin typeface="Century Gothic" pitchFamily="34" charset="0"/>
            </a:endParaRPr>
          </a:p>
          <a:p>
            <a:pPr algn="ctr"/>
            <a:endParaRPr lang="en-US" sz="2400" dirty="0" smtClean="0">
              <a:solidFill>
                <a:srgbClr val="0000CC"/>
              </a:solidFill>
              <a:effectLst>
                <a:outerShdw blurRad="38100" dist="38100" dir="2700000" algn="tl">
                  <a:srgbClr val="000000">
                    <a:alpha val="43137"/>
                  </a:srgbClr>
                </a:outerShdw>
              </a:effectLst>
              <a:latin typeface="Century Gothic" pitchFamily="34" charset="0"/>
            </a:endParaRPr>
          </a:p>
          <a:p>
            <a:pPr algn="ctr"/>
            <a:r>
              <a:rPr lang="en-US" sz="2400" dirty="0" smtClean="0">
                <a:solidFill>
                  <a:srgbClr val="0000CC"/>
                </a:solidFill>
                <a:effectLst>
                  <a:outerShdw blurRad="38100" dist="38100" dir="2700000" algn="tl">
                    <a:srgbClr val="000000">
                      <a:alpha val="43137"/>
                    </a:srgbClr>
                  </a:outerShdw>
                </a:effectLst>
                <a:latin typeface="Century Gothic" pitchFamily="34" charset="0"/>
              </a:rPr>
              <a:t>The children will be doing lots of </a:t>
            </a:r>
            <a:r>
              <a:rPr lang="en-US" sz="2400" dirty="0" err="1" smtClean="0">
                <a:solidFill>
                  <a:srgbClr val="0000CC"/>
                </a:solidFill>
                <a:effectLst>
                  <a:outerShdw blurRad="38100" dist="38100" dir="2700000" algn="tl">
                    <a:srgbClr val="000000">
                      <a:alpha val="43137"/>
                    </a:srgbClr>
                  </a:outerShdw>
                </a:effectLst>
                <a:latin typeface="Century Gothic" pitchFamily="34" charset="0"/>
              </a:rPr>
              <a:t>practise</a:t>
            </a:r>
            <a:r>
              <a:rPr lang="en-US" sz="2400" dirty="0" smtClean="0">
                <a:solidFill>
                  <a:srgbClr val="0000CC"/>
                </a:solidFill>
                <a:effectLst>
                  <a:outerShdw blurRad="38100" dist="38100" dir="2700000" algn="tl">
                    <a:srgbClr val="000000">
                      <a:alpha val="43137"/>
                    </a:srgbClr>
                  </a:outerShdw>
                </a:effectLst>
                <a:latin typeface="Century Gothic" pitchFamily="34" charset="0"/>
              </a:rPr>
              <a:t> in class and in early morning tasks.</a:t>
            </a:r>
          </a:p>
          <a:p>
            <a:pPr algn="ctr"/>
            <a:endParaRPr lang="en-US" sz="2400" dirty="0">
              <a:solidFill>
                <a:srgbClr val="0000CC"/>
              </a:solidFill>
              <a:effectLst>
                <a:outerShdw blurRad="38100" dist="38100" dir="2700000" algn="tl">
                  <a:srgbClr val="000000">
                    <a:alpha val="43137"/>
                  </a:srgbClr>
                </a:outerShdw>
              </a:effectLst>
              <a:latin typeface="Century Gothic" pitchFamily="34" charset="0"/>
            </a:endParaRPr>
          </a:p>
          <a:p>
            <a:pPr algn="ctr"/>
            <a:r>
              <a:rPr lang="en-US" sz="2400" dirty="0" smtClean="0">
                <a:solidFill>
                  <a:srgbClr val="0000CC"/>
                </a:solidFill>
                <a:effectLst>
                  <a:outerShdw blurRad="38100" dist="38100" dir="2700000" algn="tl">
                    <a:srgbClr val="000000">
                      <a:alpha val="43137"/>
                    </a:srgbClr>
                  </a:outerShdw>
                </a:effectLst>
                <a:latin typeface="Century Gothic" pitchFamily="34" charset="0"/>
              </a:rPr>
              <a:t>We will make sure that it is as painless as possible but will expect the children to work hard.</a:t>
            </a:r>
          </a:p>
          <a:p>
            <a:pPr algn="ctr"/>
            <a:endParaRPr lang="en-US" sz="2400" dirty="0">
              <a:solidFill>
                <a:srgbClr val="0000CC"/>
              </a:solidFill>
              <a:effectLst>
                <a:outerShdw blurRad="38100" dist="38100" dir="2700000" algn="tl">
                  <a:srgbClr val="000000">
                    <a:alpha val="43137"/>
                  </a:srgbClr>
                </a:outerShdw>
              </a:effectLst>
              <a:latin typeface="Century Gothic" pitchFamily="34" charset="0"/>
            </a:endParaRPr>
          </a:p>
          <a:p>
            <a:pPr algn="ctr"/>
            <a:r>
              <a:rPr lang="en-US" sz="2400" dirty="0" smtClean="0">
                <a:solidFill>
                  <a:srgbClr val="0000CC"/>
                </a:solidFill>
                <a:effectLst>
                  <a:outerShdw blurRad="38100" dist="38100" dir="2700000" algn="tl">
                    <a:srgbClr val="000000">
                      <a:alpha val="43137"/>
                    </a:srgbClr>
                  </a:outerShdw>
                </a:effectLst>
                <a:latin typeface="Century Gothic" pitchFamily="34" charset="0"/>
              </a:rPr>
              <a:t>Children’s writing will be assessed through writing tasks completed in class.</a:t>
            </a:r>
            <a:endParaRPr lang="en-US" dirty="0">
              <a:solidFill>
                <a:srgbClr val="0000CC"/>
              </a:solidFill>
              <a:effectLst>
                <a:outerShdw blurRad="38100" dist="38100" dir="2700000" algn="tl">
                  <a:srgbClr val="000000">
                    <a:alpha val="43137"/>
                  </a:srgbClr>
                </a:outerShdw>
              </a:effectLst>
              <a:latin typeface="Century Gothic" pitchFamily="34" charset="0"/>
            </a:endParaRP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92280" y="90024"/>
            <a:ext cx="1427643" cy="137082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00192" y="5157192"/>
            <a:ext cx="1296144" cy="1296144"/>
          </a:xfrm>
          <a:prstGeom prst="rect">
            <a:avLst/>
          </a:prstGeom>
        </p:spPr>
      </p:pic>
    </p:spTree>
    <p:extLst>
      <p:ext uri="{BB962C8B-B14F-4D97-AF65-F5344CB8AC3E}">
        <p14:creationId xmlns:p14="http://schemas.microsoft.com/office/powerpoint/2010/main" val="2848989772"/>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64288" y="231201"/>
            <a:ext cx="1427643" cy="13708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504" y="1026361"/>
            <a:ext cx="8856984" cy="954107"/>
          </a:xfrm>
          <a:prstGeom prst="rect">
            <a:avLst/>
          </a:prstGeom>
          <a:noFill/>
        </p:spPr>
        <p:txBody>
          <a:bodyPr wrap="square" rtlCol="0">
            <a:spAutoFit/>
          </a:bodyPr>
          <a:lstStyle/>
          <a:p>
            <a:pPr algn="ctr"/>
            <a:r>
              <a:rPr lang="en-US" sz="3200" b="1" u="sng" dirty="0" smtClean="0">
                <a:solidFill>
                  <a:srgbClr val="0000CC"/>
                </a:solidFill>
                <a:effectLst>
                  <a:outerShdw blurRad="38100" dist="38100" dir="2700000" algn="tl">
                    <a:srgbClr val="000000">
                      <a:alpha val="43137"/>
                    </a:srgbClr>
                  </a:outerShdw>
                </a:effectLst>
                <a:latin typeface="Century Gothic" pitchFamily="34" charset="0"/>
              </a:rPr>
              <a:t>Any questions</a:t>
            </a:r>
            <a:endParaRPr lang="en-US" sz="2400" dirty="0" smtClean="0">
              <a:solidFill>
                <a:srgbClr val="0000CC"/>
              </a:solidFill>
              <a:effectLst>
                <a:outerShdw blurRad="38100" dist="38100" dir="2700000" algn="tl">
                  <a:srgbClr val="000000">
                    <a:alpha val="43137"/>
                  </a:srgbClr>
                </a:outerShdw>
              </a:effectLst>
              <a:latin typeface="Century Gothic" pitchFamily="34" charset="0"/>
            </a:endParaRPr>
          </a:p>
          <a:p>
            <a:pPr algn="ctr"/>
            <a:endParaRPr lang="en-US" sz="2400" dirty="0">
              <a:solidFill>
                <a:srgbClr val="0000CC"/>
              </a:solidFill>
              <a:effectLst>
                <a:outerShdw blurRad="38100" dist="38100" dir="2700000" algn="tl">
                  <a:srgbClr val="000000">
                    <a:alpha val="43137"/>
                  </a:srgbClr>
                </a:outerShdw>
              </a:effectLst>
              <a:latin typeface="Century Gothic" pitchFamily="34" charset="0"/>
            </a:endParaRPr>
          </a:p>
        </p:txBody>
      </p:sp>
      <p:pic>
        <p:nvPicPr>
          <p:cNvPr id="9" name="Picture 8"/>
          <p:cNvPicPr>
            <a:picLocks noChangeAspect="1"/>
          </p:cNvPicPr>
          <p:nvPr/>
        </p:nvPicPr>
        <p:blipFill>
          <a:blip r:embed="rId5"/>
          <a:stretch>
            <a:fillRect/>
          </a:stretch>
        </p:blipFill>
        <p:spPr>
          <a:xfrm>
            <a:off x="848963" y="1772816"/>
            <a:ext cx="7374065" cy="3840659"/>
          </a:xfrm>
          <a:prstGeom prst="rect">
            <a:avLst/>
          </a:prstGeom>
        </p:spPr>
      </p:pic>
      <p:sp>
        <p:nvSpPr>
          <p:cNvPr id="5" name="TextBox 4"/>
          <p:cNvSpPr txBox="1"/>
          <p:nvPr/>
        </p:nvSpPr>
        <p:spPr>
          <a:xfrm>
            <a:off x="0" y="5882876"/>
            <a:ext cx="8856984" cy="954107"/>
          </a:xfrm>
          <a:prstGeom prst="rect">
            <a:avLst/>
          </a:prstGeom>
          <a:noFill/>
        </p:spPr>
        <p:txBody>
          <a:bodyPr wrap="square" rtlCol="0">
            <a:spAutoFit/>
          </a:bodyPr>
          <a:lstStyle/>
          <a:p>
            <a:pPr algn="ctr"/>
            <a:r>
              <a:rPr lang="en-US" sz="3200" b="1" dirty="0" smtClean="0">
                <a:solidFill>
                  <a:srgbClr val="0000CC"/>
                </a:solidFill>
                <a:effectLst>
                  <a:outerShdw blurRad="38100" dist="38100" dir="2700000" algn="tl">
                    <a:srgbClr val="000000">
                      <a:alpha val="43137"/>
                    </a:srgbClr>
                  </a:outerShdw>
                </a:effectLst>
                <a:latin typeface="Century Gothic" pitchFamily="34" charset="0"/>
                <a:hlinkClick r:id="rId6"/>
              </a:rPr>
              <a:t>year2@moricetownprimary.co.uk</a:t>
            </a:r>
            <a:r>
              <a:rPr lang="en-US" sz="3200" b="1" dirty="0" smtClean="0">
                <a:solidFill>
                  <a:srgbClr val="0000CC"/>
                </a:solidFill>
                <a:effectLst>
                  <a:outerShdw blurRad="38100" dist="38100" dir="2700000" algn="tl">
                    <a:srgbClr val="000000">
                      <a:alpha val="43137"/>
                    </a:srgbClr>
                  </a:outerShdw>
                </a:effectLst>
                <a:latin typeface="Century Gothic" pitchFamily="34" charset="0"/>
              </a:rPr>
              <a:t> </a:t>
            </a:r>
            <a:endParaRPr lang="en-US" sz="2400" dirty="0" smtClean="0">
              <a:solidFill>
                <a:srgbClr val="0000CC"/>
              </a:solidFill>
              <a:effectLst>
                <a:outerShdw blurRad="38100" dist="38100" dir="2700000" algn="tl">
                  <a:srgbClr val="000000">
                    <a:alpha val="43137"/>
                  </a:srgbClr>
                </a:outerShdw>
              </a:effectLst>
              <a:latin typeface="Century Gothic" pitchFamily="34" charset="0"/>
            </a:endParaRPr>
          </a:p>
          <a:p>
            <a:pPr algn="ctr"/>
            <a:endParaRPr lang="en-US" sz="2400" dirty="0">
              <a:solidFill>
                <a:srgbClr val="0000CC"/>
              </a:solidFill>
              <a:effectLst>
                <a:outerShdw blurRad="38100" dist="38100" dir="2700000" algn="tl">
                  <a:srgbClr val="000000">
                    <a:alpha val="43137"/>
                  </a:srgbClr>
                </a:outerShdw>
              </a:effectLst>
              <a:latin typeface="Century Gothic"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254" y="492116"/>
            <a:ext cx="609600" cy="609600"/>
          </a:xfrm>
          <a:prstGeom prst="rect">
            <a:avLst/>
          </a:prstGeom>
        </p:spPr>
      </p:pic>
    </p:spTree>
    <p:extLst>
      <p:ext uri="{BB962C8B-B14F-4D97-AF65-F5344CB8AC3E}">
        <p14:creationId xmlns:p14="http://schemas.microsoft.com/office/powerpoint/2010/main" val="4147668387"/>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18" y="386862"/>
            <a:ext cx="8276199" cy="2068427"/>
          </a:xfrm>
        </p:spPr>
        <p:txBody>
          <a:bodyPr>
            <a:normAutofit/>
          </a:bodyPr>
          <a:lstStyle/>
          <a:p>
            <a:r>
              <a:rPr lang="en-GB" sz="2800" dirty="0" smtClean="0">
                <a:solidFill>
                  <a:srgbClr val="0070C0"/>
                </a:solidFill>
                <a:latin typeface="Century Gothic" panose="020B0502020202020204" pitchFamily="34" charset="0"/>
              </a:rPr>
              <a:t>We </a:t>
            </a:r>
            <a:r>
              <a:rPr lang="en-GB" sz="2800" dirty="0">
                <a:solidFill>
                  <a:srgbClr val="0070C0"/>
                </a:solidFill>
                <a:latin typeface="Century Gothic" panose="020B0502020202020204" pitchFamily="34" charset="0"/>
              </a:rPr>
              <a:t>look forward to seeing you all in September. </a:t>
            </a:r>
            <a:r>
              <a:rPr lang="en-GB" sz="2800" dirty="0">
                <a:solidFill>
                  <a:srgbClr val="0070C0"/>
                </a:solidFill>
                <a:latin typeface="Century Gothic" panose="020B0502020202020204" pitchFamily="34" charset="0"/>
              </a:rPr>
              <a:t>See if you can complete any of these challenges before you come back:</a:t>
            </a:r>
            <a:endParaRPr lang="en-GB" sz="2800" dirty="0">
              <a:solidFill>
                <a:srgbClr val="0070C0"/>
              </a:solidFill>
              <a:latin typeface="Century Gothic" panose="020B0502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08" y="2739793"/>
            <a:ext cx="2987992" cy="2987992"/>
          </a:xfrm>
          <a:prstGeom prst="rect">
            <a:avLst/>
          </a:prstGeom>
        </p:spPr>
      </p:pic>
      <p:sp>
        <p:nvSpPr>
          <p:cNvPr id="5" name="5-Point Star 4"/>
          <p:cNvSpPr/>
          <p:nvPr/>
        </p:nvSpPr>
        <p:spPr>
          <a:xfrm>
            <a:off x="3481755" y="2476024"/>
            <a:ext cx="799660" cy="70239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5-Point Star 5"/>
          <p:cNvSpPr/>
          <p:nvPr/>
        </p:nvSpPr>
        <p:spPr>
          <a:xfrm>
            <a:off x="3481755" y="3328474"/>
            <a:ext cx="799660" cy="70239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5-Point Star 6"/>
          <p:cNvSpPr/>
          <p:nvPr/>
        </p:nvSpPr>
        <p:spPr>
          <a:xfrm>
            <a:off x="3481755" y="4112435"/>
            <a:ext cx="799660" cy="70239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5-Point Star 7"/>
          <p:cNvSpPr/>
          <p:nvPr/>
        </p:nvSpPr>
        <p:spPr>
          <a:xfrm>
            <a:off x="3481754" y="5025389"/>
            <a:ext cx="799660" cy="702396"/>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TextBox 8"/>
          <p:cNvSpPr txBox="1"/>
          <p:nvPr/>
        </p:nvSpPr>
        <p:spPr>
          <a:xfrm>
            <a:off x="4368018" y="2631014"/>
            <a:ext cx="4557658" cy="415498"/>
          </a:xfrm>
          <a:prstGeom prst="rect">
            <a:avLst/>
          </a:prstGeom>
          <a:noFill/>
        </p:spPr>
        <p:txBody>
          <a:bodyPr wrap="none" rtlCol="0">
            <a:spAutoFit/>
          </a:bodyPr>
          <a:lstStyle/>
          <a:p>
            <a:r>
              <a:rPr lang="en-GB" sz="2100" dirty="0">
                <a:latin typeface="Twinkl" pitchFamily="2" charset="0"/>
              </a:rPr>
              <a:t>Read a book with someone at home. </a:t>
            </a:r>
            <a:endParaRPr lang="en-GB" sz="2100" dirty="0">
              <a:latin typeface="Twinkl" pitchFamily="2" charset="0"/>
            </a:endParaRPr>
          </a:p>
        </p:txBody>
      </p:sp>
      <p:sp>
        <p:nvSpPr>
          <p:cNvPr id="10" name="TextBox 9"/>
          <p:cNvSpPr txBox="1"/>
          <p:nvPr/>
        </p:nvSpPr>
        <p:spPr>
          <a:xfrm>
            <a:off x="4325923" y="3583118"/>
            <a:ext cx="4472699" cy="415498"/>
          </a:xfrm>
          <a:prstGeom prst="rect">
            <a:avLst/>
          </a:prstGeom>
          <a:noFill/>
        </p:spPr>
        <p:txBody>
          <a:bodyPr wrap="none" rtlCol="0">
            <a:spAutoFit/>
          </a:bodyPr>
          <a:lstStyle/>
          <a:p>
            <a:r>
              <a:rPr lang="en-GB" sz="2100" dirty="0">
                <a:latin typeface="Twinkl" pitchFamily="2" charset="0"/>
              </a:rPr>
              <a:t>Count to </a:t>
            </a:r>
            <a:r>
              <a:rPr lang="en-GB" sz="2100" dirty="0" smtClean="0">
                <a:latin typeface="Twinkl" pitchFamily="2" charset="0"/>
              </a:rPr>
              <a:t>100 </a:t>
            </a:r>
            <a:r>
              <a:rPr lang="en-GB" sz="2100" dirty="0">
                <a:latin typeface="Twinkl" pitchFamily="2" charset="0"/>
              </a:rPr>
              <a:t>and backwards again!</a:t>
            </a:r>
            <a:endParaRPr lang="en-GB" sz="2100" dirty="0">
              <a:latin typeface="Twinkl" pitchFamily="2" charset="0"/>
            </a:endParaRPr>
          </a:p>
        </p:txBody>
      </p:sp>
      <p:sp>
        <p:nvSpPr>
          <p:cNvPr id="11" name="TextBox 10"/>
          <p:cNvSpPr txBox="1"/>
          <p:nvPr/>
        </p:nvSpPr>
        <p:spPr>
          <a:xfrm>
            <a:off x="4325922" y="4275184"/>
            <a:ext cx="3659976" cy="738664"/>
          </a:xfrm>
          <a:prstGeom prst="rect">
            <a:avLst/>
          </a:prstGeom>
          <a:noFill/>
        </p:spPr>
        <p:txBody>
          <a:bodyPr wrap="none" rtlCol="0">
            <a:spAutoFit/>
          </a:bodyPr>
          <a:lstStyle/>
          <a:p>
            <a:r>
              <a:rPr lang="en-GB" sz="2100" dirty="0" smtClean="0">
                <a:latin typeface="Twinkl" pitchFamily="2" charset="0"/>
              </a:rPr>
              <a:t>Bounce a ball for 30 seconds.</a:t>
            </a:r>
          </a:p>
          <a:p>
            <a:r>
              <a:rPr lang="en-GB" sz="2100" dirty="0" smtClean="0">
                <a:latin typeface="Twinkl" pitchFamily="2" charset="0"/>
              </a:rPr>
              <a:t>Can you do it on one leg?</a:t>
            </a:r>
            <a:endParaRPr lang="en-GB" sz="2100" dirty="0">
              <a:latin typeface="Twinkl" pitchFamily="2" charset="0"/>
            </a:endParaRPr>
          </a:p>
        </p:txBody>
      </p:sp>
      <p:sp>
        <p:nvSpPr>
          <p:cNvPr id="12" name="TextBox 11"/>
          <p:cNvSpPr txBox="1"/>
          <p:nvPr/>
        </p:nvSpPr>
        <p:spPr>
          <a:xfrm>
            <a:off x="4389934" y="5164568"/>
            <a:ext cx="4862586" cy="1061829"/>
          </a:xfrm>
          <a:prstGeom prst="rect">
            <a:avLst/>
          </a:prstGeom>
          <a:noFill/>
        </p:spPr>
        <p:txBody>
          <a:bodyPr wrap="square" rtlCol="0">
            <a:spAutoFit/>
          </a:bodyPr>
          <a:lstStyle/>
          <a:p>
            <a:r>
              <a:rPr lang="en-GB" sz="2100" dirty="0">
                <a:latin typeface="Twinkl" pitchFamily="2" charset="0"/>
              </a:rPr>
              <a:t>Write </a:t>
            </a:r>
            <a:r>
              <a:rPr lang="en-GB" sz="2100" dirty="0" smtClean="0">
                <a:latin typeface="Twinkl" pitchFamily="2" charset="0"/>
              </a:rPr>
              <a:t>a diary entry about your lockdown experience and </a:t>
            </a:r>
            <a:r>
              <a:rPr lang="en-GB" sz="2100" dirty="0">
                <a:latin typeface="Twinkl" pitchFamily="2" charset="0"/>
              </a:rPr>
              <a:t>bring </a:t>
            </a:r>
            <a:r>
              <a:rPr lang="en-GB" sz="2100" dirty="0" smtClean="0">
                <a:latin typeface="Twinkl" pitchFamily="2" charset="0"/>
              </a:rPr>
              <a:t>it </a:t>
            </a:r>
            <a:r>
              <a:rPr lang="en-GB" sz="2100" dirty="0">
                <a:latin typeface="Twinkl" pitchFamily="2" charset="0"/>
              </a:rPr>
              <a:t>in to show me in September!</a:t>
            </a:r>
            <a:endParaRPr lang="en-GB" sz="2100" dirty="0">
              <a:latin typeface="Twinkl" pitchFamily="2"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4004" y="6104062"/>
            <a:ext cx="609600" cy="609600"/>
          </a:xfrm>
          <a:prstGeom prst="rect">
            <a:avLst/>
          </a:prstGeom>
        </p:spPr>
      </p:pic>
    </p:spTree>
    <p:extLst>
      <p:ext uri="{BB962C8B-B14F-4D97-AF65-F5344CB8AC3E}">
        <p14:creationId xmlns:p14="http://schemas.microsoft.com/office/powerpoint/2010/main" val="751804389"/>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smtClean="0">
                <a:solidFill>
                  <a:srgbClr val="0000CC"/>
                </a:solidFill>
                <a:effectLst>
                  <a:outerShdw blurRad="38100" dist="38100" dir="2700000" algn="tl">
                    <a:srgbClr val="000000">
                      <a:alpha val="43137"/>
                    </a:srgbClr>
                  </a:outerShdw>
                </a:effectLst>
                <a:latin typeface="Century Gothic" pitchFamily="34" charset="0"/>
              </a:rPr>
              <a:t>Who’s who?</a:t>
            </a:r>
            <a:endParaRPr lang="en-GB" sz="6000" dirty="0"/>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5802" t="8636"/>
          <a:stretch/>
        </p:blipFill>
        <p:spPr>
          <a:xfrm rot="5400000">
            <a:off x="599118" y="1646106"/>
            <a:ext cx="2473155" cy="2016224"/>
          </a:xfr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0192" t="-786"/>
          <a:stretch/>
        </p:blipFill>
        <p:spPr>
          <a:xfrm rot="5400000">
            <a:off x="4085033" y="2633829"/>
            <a:ext cx="2229822" cy="2115601"/>
          </a:xfrm>
          <a:prstGeom prst="rect">
            <a:avLst/>
          </a:prstGeom>
        </p:spPr>
      </p:pic>
      <p:sp>
        <p:nvSpPr>
          <p:cNvPr id="7" name="Rectangle 6"/>
          <p:cNvSpPr/>
          <p:nvPr/>
        </p:nvSpPr>
        <p:spPr>
          <a:xfrm>
            <a:off x="2843808" y="1724359"/>
            <a:ext cx="4680520" cy="461665"/>
          </a:xfrm>
          <a:prstGeom prst="rect">
            <a:avLst/>
          </a:prstGeom>
        </p:spPr>
        <p:txBody>
          <a:bodyPr wrap="square">
            <a:spAutoFit/>
          </a:bodyPr>
          <a:lstStyle/>
          <a:p>
            <a:r>
              <a:rPr lang="en-GB" sz="2400" b="1" dirty="0" smtClean="0">
                <a:solidFill>
                  <a:srgbClr val="FFFF00"/>
                </a:solidFill>
                <a:effectLst>
                  <a:outerShdw blurRad="38100" dist="38100" dir="2700000" algn="tl">
                    <a:srgbClr val="000000">
                      <a:alpha val="43137"/>
                    </a:srgbClr>
                  </a:outerShdw>
                </a:effectLst>
                <a:latin typeface="Century Gothic" pitchFamily="34" charset="0"/>
              </a:rPr>
              <a:t>Mr Woodgates – Class teacher</a:t>
            </a:r>
            <a:endParaRPr lang="en-GB" sz="2400" dirty="0">
              <a:solidFill>
                <a:srgbClr val="FFFF00"/>
              </a:solidFill>
            </a:endParaRPr>
          </a:p>
        </p:txBody>
      </p:sp>
      <p:sp>
        <p:nvSpPr>
          <p:cNvPr id="8" name="Rectangle 7"/>
          <p:cNvSpPr/>
          <p:nvPr/>
        </p:nvSpPr>
        <p:spPr>
          <a:xfrm>
            <a:off x="6169915" y="3042540"/>
            <a:ext cx="2708825" cy="1200329"/>
          </a:xfrm>
          <a:prstGeom prst="rect">
            <a:avLst/>
          </a:prstGeom>
        </p:spPr>
        <p:txBody>
          <a:bodyPr wrap="square">
            <a:spAutoFit/>
          </a:bodyPr>
          <a:lstStyle/>
          <a:p>
            <a:pPr algn="r"/>
            <a:r>
              <a:rPr lang="en-GB" sz="2400" b="1" dirty="0" smtClean="0">
                <a:solidFill>
                  <a:srgbClr val="0000CC"/>
                </a:solidFill>
                <a:effectLst>
                  <a:outerShdw blurRad="38100" dist="38100" dir="2700000" algn="tl">
                    <a:srgbClr val="000000">
                      <a:alpha val="43137"/>
                    </a:srgbClr>
                  </a:outerShdw>
                </a:effectLst>
                <a:latin typeface="Century Gothic" pitchFamily="34" charset="0"/>
              </a:rPr>
              <a:t>Miss Kennedy – Teaching assistant</a:t>
            </a:r>
            <a:endParaRPr lang="en-GB" sz="2400" dirty="0"/>
          </a:p>
        </p:txBody>
      </p:sp>
      <p:sp>
        <p:nvSpPr>
          <p:cNvPr id="9" name="Rectangle 8"/>
          <p:cNvSpPr/>
          <p:nvPr/>
        </p:nvSpPr>
        <p:spPr>
          <a:xfrm>
            <a:off x="457200" y="5259687"/>
            <a:ext cx="5282215" cy="461665"/>
          </a:xfrm>
          <a:prstGeom prst="rect">
            <a:avLst/>
          </a:prstGeom>
        </p:spPr>
        <p:txBody>
          <a:bodyPr wrap="none">
            <a:spAutoFit/>
          </a:bodyPr>
          <a:lstStyle/>
          <a:p>
            <a:r>
              <a:rPr lang="en-GB" sz="2400" b="1" dirty="0" smtClean="0">
                <a:solidFill>
                  <a:srgbClr val="0000CC"/>
                </a:solidFill>
                <a:effectLst>
                  <a:outerShdw blurRad="38100" dist="38100" dir="2700000" algn="tl">
                    <a:srgbClr val="000000">
                      <a:alpha val="43137"/>
                    </a:srgbClr>
                  </a:outerShdw>
                </a:effectLst>
                <a:latin typeface="Century Gothic" pitchFamily="34" charset="0"/>
              </a:rPr>
              <a:t>Mrs Coombes – Teaching assistant</a:t>
            </a:r>
            <a:endParaRPr lang="en-GB" sz="2400" dirty="0"/>
          </a:p>
        </p:txBody>
      </p:sp>
      <p:sp>
        <p:nvSpPr>
          <p:cNvPr id="10" name="Rectangle 9"/>
          <p:cNvSpPr/>
          <p:nvPr/>
        </p:nvSpPr>
        <p:spPr>
          <a:xfrm>
            <a:off x="1991521" y="6034407"/>
            <a:ext cx="6564618" cy="461665"/>
          </a:xfrm>
          <a:prstGeom prst="rect">
            <a:avLst/>
          </a:prstGeom>
        </p:spPr>
        <p:txBody>
          <a:bodyPr wrap="none">
            <a:spAutoFit/>
          </a:bodyPr>
          <a:lstStyle/>
          <a:p>
            <a:r>
              <a:rPr lang="en-GB" sz="2400" b="1" dirty="0" smtClean="0">
                <a:solidFill>
                  <a:srgbClr val="FFFF00"/>
                </a:solidFill>
                <a:effectLst>
                  <a:outerShdw blurRad="38100" dist="38100" dir="2700000" algn="tl">
                    <a:srgbClr val="000000">
                      <a:alpha val="43137"/>
                    </a:srgbClr>
                  </a:outerShdw>
                </a:effectLst>
                <a:latin typeface="Century Gothic" pitchFamily="34" charset="0"/>
              </a:rPr>
              <a:t>Mr </a:t>
            </a:r>
            <a:r>
              <a:rPr lang="en-GB" sz="2400" b="1" dirty="0" err="1" smtClean="0">
                <a:solidFill>
                  <a:srgbClr val="FFFF00"/>
                </a:solidFill>
                <a:effectLst>
                  <a:outerShdw blurRad="38100" dist="38100" dir="2700000" algn="tl">
                    <a:srgbClr val="000000">
                      <a:alpha val="43137"/>
                    </a:srgbClr>
                  </a:outerShdw>
                </a:effectLst>
                <a:latin typeface="Century Gothic" pitchFamily="34" charset="0"/>
              </a:rPr>
              <a:t>Twynam</a:t>
            </a:r>
            <a:r>
              <a:rPr lang="en-GB" sz="2400" b="1" dirty="0" smtClean="0">
                <a:solidFill>
                  <a:srgbClr val="FFFF00"/>
                </a:solidFill>
                <a:effectLst>
                  <a:outerShdw blurRad="38100" dist="38100" dir="2700000" algn="tl">
                    <a:srgbClr val="000000">
                      <a:alpha val="43137"/>
                    </a:srgbClr>
                  </a:outerShdw>
                </a:effectLst>
                <a:latin typeface="Century Gothic" pitchFamily="34" charset="0"/>
              </a:rPr>
              <a:t> – PPA teacher (Friday Morning)</a:t>
            </a:r>
            <a:endParaRPr lang="en-GB" sz="2400" dirty="0">
              <a:solidFill>
                <a:srgbClr val="FFFF00"/>
              </a:solidFill>
            </a:endParaRPr>
          </a:p>
        </p:txBody>
      </p:sp>
      <p:pic>
        <p:nvPicPr>
          <p:cNvPr id="11" name="Who's wh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8321" y="612242"/>
            <a:ext cx="1096889" cy="1096889"/>
          </a:xfrm>
          <a:prstGeom prst="rect">
            <a:avLst/>
          </a:prstGeom>
        </p:spPr>
      </p:pic>
    </p:spTree>
    <p:extLst>
      <p:ext uri="{BB962C8B-B14F-4D97-AF65-F5344CB8AC3E}">
        <p14:creationId xmlns:p14="http://schemas.microsoft.com/office/powerpoint/2010/main" val="3917303487"/>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09"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b="1" dirty="0" smtClean="0">
                <a:solidFill>
                  <a:srgbClr val="0000CC"/>
                </a:solidFill>
                <a:effectLst>
                  <a:outerShdw blurRad="38100" dist="38100" dir="2700000" algn="tl">
                    <a:srgbClr val="000000">
                      <a:alpha val="43137"/>
                    </a:srgbClr>
                  </a:outerShdw>
                </a:effectLst>
                <a:latin typeface="Century Gothic" pitchFamily="34" charset="0"/>
              </a:rPr>
              <a:t>Where are we?</a:t>
            </a:r>
            <a:endParaRPr lang="en-GB" sz="6600" dirty="0"/>
          </a:p>
        </p:txBody>
      </p:sp>
      <p:sp>
        <p:nvSpPr>
          <p:cNvPr id="7" name="Rectangle 6"/>
          <p:cNvSpPr/>
          <p:nvPr/>
        </p:nvSpPr>
        <p:spPr>
          <a:xfrm>
            <a:off x="4027806" y="2036372"/>
            <a:ext cx="4680520" cy="1754326"/>
          </a:xfrm>
          <a:prstGeom prst="rect">
            <a:avLst/>
          </a:prstGeom>
        </p:spPr>
        <p:txBody>
          <a:bodyPr wrap="square">
            <a:spAutoFit/>
          </a:bodyPr>
          <a:lstStyle/>
          <a:p>
            <a:r>
              <a:rPr lang="en-GB" sz="3600" b="1" dirty="0" smtClean="0">
                <a:solidFill>
                  <a:srgbClr val="FFFF00"/>
                </a:solidFill>
                <a:effectLst>
                  <a:outerShdw blurRad="38100" dist="38100" dir="2700000" algn="tl">
                    <a:srgbClr val="000000">
                      <a:alpha val="43137"/>
                    </a:srgbClr>
                  </a:outerShdw>
                </a:effectLst>
                <a:latin typeface="Century Gothic" pitchFamily="34" charset="0"/>
              </a:rPr>
              <a:t>This is where you will come into our class.</a:t>
            </a:r>
            <a:endParaRPr lang="en-GB" sz="3600" dirty="0">
              <a:solidFill>
                <a:srgbClr val="FFFF00"/>
              </a:solidFill>
            </a:endParaRPr>
          </a:p>
        </p:txBody>
      </p:sp>
      <p:sp>
        <p:nvSpPr>
          <p:cNvPr id="8" name="Rectangle 7"/>
          <p:cNvSpPr/>
          <p:nvPr/>
        </p:nvSpPr>
        <p:spPr>
          <a:xfrm>
            <a:off x="1115616" y="4783145"/>
            <a:ext cx="3574853" cy="1754326"/>
          </a:xfrm>
          <a:prstGeom prst="rect">
            <a:avLst/>
          </a:prstGeom>
        </p:spPr>
        <p:txBody>
          <a:bodyPr wrap="square">
            <a:spAutoFit/>
          </a:bodyPr>
          <a:lstStyle/>
          <a:p>
            <a:r>
              <a:rPr lang="en-GB" sz="3600" b="1" dirty="0" smtClean="0">
                <a:solidFill>
                  <a:srgbClr val="0000CC"/>
                </a:solidFill>
                <a:effectLst>
                  <a:outerShdw blurRad="38100" dist="38100" dir="2700000" algn="tl">
                    <a:srgbClr val="000000">
                      <a:alpha val="43137"/>
                    </a:srgbClr>
                  </a:outerShdw>
                </a:effectLst>
                <a:latin typeface="Century Gothic" pitchFamily="34" charset="0"/>
              </a:rPr>
              <a:t>This is still our classroom door.</a:t>
            </a:r>
            <a:endParaRPr lang="en-GB" sz="3600"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0988" y="1479597"/>
            <a:ext cx="3641065" cy="2730799"/>
          </a:xfr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4077072"/>
            <a:ext cx="3298013" cy="2473510"/>
          </a:xfrm>
          <a:prstGeom prst="rect">
            <a:avLst/>
          </a:prstGeom>
        </p:spPr>
      </p:pic>
      <p:pic>
        <p:nvPicPr>
          <p:cNvPr id="12" name="where are w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50696" y="1233413"/>
            <a:ext cx="936104" cy="936104"/>
          </a:xfrm>
          <a:prstGeom prst="rect">
            <a:avLst/>
          </a:prstGeom>
        </p:spPr>
      </p:pic>
    </p:spTree>
    <p:extLst>
      <p:ext uri="{BB962C8B-B14F-4D97-AF65-F5344CB8AC3E}">
        <p14:creationId xmlns:p14="http://schemas.microsoft.com/office/powerpoint/2010/main" val="3410960637"/>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5"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smtClean="0">
                <a:solidFill>
                  <a:srgbClr val="0000CC"/>
                </a:solidFill>
                <a:effectLst>
                  <a:outerShdw blurRad="38100" dist="38100" dir="2700000" algn="tl">
                    <a:srgbClr val="000000">
                      <a:alpha val="43137"/>
                    </a:srgbClr>
                  </a:outerShdw>
                </a:effectLst>
                <a:latin typeface="Century Gothic" pitchFamily="34" charset="0"/>
              </a:rPr>
              <a:t>Where are we?</a:t>
            </a:r>
            <a:endParaRPr lang="en-GB" sz="6000" dirty="0"/>
          </a:p>
        </p:txBody>
      </p:sp>
      <p:sp>
        <p:nvSpPr>
          <p:cNvPr id="7" name="Rectangle 6"/>
          <p:cNvSpPr/>
          <p:nvPr/>
        </p:nvSpPr>
        <p:spPr>
          <a:xfrm>
            <a:off x="3170801" y="1690044"/>
            <a:ext cx="3672408" cy="1200329"/>
          </a:xfrm>
          <a:prstGeom prst="rect">
            <a:avLst/>
          </a:prstGeom>
        </p:spPr>
        <p:txBody>
          <a:bodyPr wrap="square">
            <a:spAutoFit/>
          </a:bodyPr>
          <a:lstStyle/>
          <a:p>
            <a:r>
              <a:rPr lang="en-GB" sz="3600" b="1" dirty="0" smtClean="0">
                <a:solidFill>
                  <a:srgbClr val="FFFF00"/>
                </a:solidFill>
                <a:effectLst>
                  <a:outerShdw blurRad="38100" dist="38100" dir="2700000" algn="tl">
                    <a:srgbClr val="000000">
                      <a:alpha val="43137"/>
                    </a:srgbClr>
                  </a:outerShdw>
                </a:effectLst>
                <a:latin typeface="Century Gothic" pitchFamily="34" charset="0"/>
              </a:rPr>
              <a:t>This is our classroom.</a:t>
            </a:r>
            <a:endParaRPr lang="en-GB" sz="3600" dirty="0">
              <a:solidFill>
                <a:srgbClr val="FFFF00"/>
              </a:solidFill>
            </a:endParaRPr>
          </a:p>
        </p:txBody>
      </p:sp>
      <p:sp>
        <p:nvSpPr>
          <p:cNvPr id="8" name="Rectangle 7"/>
          <p:cNvSpPr/>
          <p:nvPr/>
        </p:nvSpPr>
        <p:spPr>
          <a:xfrm>
            <a:off x="3851920" y="4268721"/>
            <a:ext cx="2815812" cy="2308324"/>
          </a:xfrm>
          <a:prstGeom prst="rect">
            <a:avLst/>
          </a:prstGeom>
        </p:spPr>
        <p:txBody>
          <a:bodyPr wrap="square">
            <a:spAutoFit/>
          </a:bodyPr>
          <a:lstStyle/>
          <a:p>
            <a:r>
              <a:rPr lang="en-GB" sz="3600" b="1" dirty="0" smtClean="0">
                <a:solidFill>
                  <a:srgbClr val="0000CC"/>
                </a:solidFill>
                <a:effectLst>
                  <a:outerShdw blurRad="38100" dist="38100" dir="2700000" algn="tl">
                    <a:srgbClr val="000000">
                      <a:alpha val="43137"/>
                    </a:srgbClr>
                  </a:outerShdw>
                </a:effectLst>
                <a:latin typeface="Century Gothic" pitchFamily="34" charset="0"/>
              </a:rPr>
              <a:t>This is where our coats and bags go.</a:t>
            </a:r>
            <a:endParaRPr lang="en-GB" sz="3600"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262190" y="2320408"/>
            <a:ext cx="3804669" cy="2853502"/>
          </a:xfr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072929" y="3946553"/>
            <a:ext cx="2970225" cy="222766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3222" y="1671463"/>
            <a:ext cx="1115161" cy="1115161"/>
          </a:xfrm>
          <a:prstGeom prst="rect">
            <a:avLst/>
          </a:prstGeom>
        </p:spPr>
      </p:pic>
    </p:spTree>
    <p:extLst>
      <p:ext uri="{BB962C8B-B14F-4D97-AF65-F5344CB8AC3E}">
        <p14:creationId xmlns:p14="http://schemas.microsoft.com/office/powerpoint/2010/main" val="2949240712"/>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smtClean="0">
                <a:solidFill>
                  <a:srgbClr val="0000CC"/>
                </a:solidFill>
                <a:effectLst>
                  <a:outerShdw blurRad="38100" dist="38100" dir="2700000" algn="tl">
                    <a:srgbClr val="000000">
                      <a:alpha val="43137"/>
                    </a:srgbClr>
                  </a:outerShdw>
                </a:effectLst>
                <a:latin typeface="Century Gothic" pitchFamily="34" charset="0"/>
              </a:rPr>
              <a:t>Where are we?</a:t>
            </a:r>
            <a:endParaRPr lang="en-GB" sz="6000" dirty="0"/>
          </a:p>
        </p:txBody>
      </p:sp>
      <p:sp>
        <p:nvSpPr>
          <p:cNvPr id="7" name="Rectangle 6"/>
          <p:cNvSpPr/>
          <p:nvPr/>
        </p:nvSpPr>
        <p:spPr>
          <a:xfrm>
            <a:off x="3059832" y="2276872"/>
            <a:ext cx="3672408" cy="1200329"/>
          </a:xfrm>
          <a:prstGeom prst="rect">
            <a:avLst/>
          </a:prstGeom>
        </p:spPr>
        <p:txBody>
          <a:bodyPr wrap="square">
            <a:spAutoFit/>
          </a:bodyPr>
          <a:lstStyle/>
          <a:p>
            <a:r>
              <a:rPr lang="en-GB" sz="3600" b="1" dirty="0" smtClean="0">
                <a:solidFill>
                  <a:srgbClr val="FFFF00"/>
                </a:solidFill>
                <a:effectLst>
                  <a:outerShdw blurRad="38100" dist="38100" dir="2700000" algn="tl">
                    <a:srgbClr val="000000">
                      <a:alpha val="43137"/>
                    </a:srgbClr>
                  </a:outerShdw>
                </a:effectLst>
                <a:latin typeface="Century Gothic" pitchFamily="34" charset="0"/>
              </a:rPr>
              <a:t>These are still your toilets.</a:t>
            </a:r>
            <a:endParaRPr lang="en-GB" sz="3600" dirty="0">
              <a:solidFill>
                <a:srgbClr val="FFFF00"/>
              </a:solidFill>
            </a:endParaRPr>
          </a:p>
        </p:txBody>
      </p:sp>
      <p:sp>
        <p:nvSpPr>
          <p:cNvPr id="8" name="Rectangle 7"/>
          <p:cNvSpPr/>
          <p:nvPr/>
        </p:nvSpPr>
        <p:spPr>
          <a:xfrm>
            <a:off x="2339752" y="4778115"/>
            <a:ext cx="3574853" cy="1200329"/>
          </a:xfrm>
          <a:prstGeom prst="rect">
            <a:avLst/>
          </a:prstGeom>
        </p:spPr>
        <p:txBody>
          <a:bodyPr wrap="square">
            <a:spAutoFit/>
          </a:bodyPr>
          <a:lstStyle/>
          <a:p>
            <a:r>
              <a:rPr lang="en-GB" sz="3600" b="1" dirty="0" smtClean="0">
                <a:solidFill>
                  <a:srgbClr val="0000CC"/>
                </a:solidFill>
                <a:effectLst>
                  <a:outerShdw blurRad="38100" dist="38100" dir="2700000" algn="tl">
                    <a:srgbClr val="000000">
                      <a:alpha val="43137"/>
                    </a:srgbClr>
                  </a:outerShdw>
                </a:effectLst>
                <a:latin typeface="Century Gothic" pitchFamily="34" charset="0"/>
              </a:rPr>
              <a:t>Here is where you will play.</a:t>
            </a:r>
            <a:endParaRPr lang="en-GB" sz="3600"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317688" y="1875503"/>
            <a:ext cx="2927041" cy="2195280"/>
          </a:xfr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4221088"/>
            <a:ext cx="3085846" cy="231438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3898" y="1708546"/>
            <a:ext cx="1062478" cy="1062478"/>
          </a:xfrm>
          <a:prstGeom prst="rect">
            <a:avLst/>
          </a:prstGeom>
        </p:spPr>
      </p:pic>
    </p:spTree>
    <p:extLst>
      <p:ext uri="{BB962C8B-B14F-4D97-AF65-F5344CB8AC3E}">
        <p14:creationId xmlns:p14="http://schemas.microsoft.com/office/powerpoint/2010/main" val="1832864691"/>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96752"/>
            <a:ext cx="9144000" cy="4093428"/>
          </a:xfrm>
          <a:prstGeom prst="rect">
            <a:avLst/>
          </a:prstGeom>
          <a:noFill/>
        </p:spPr>
        <p:txBody>
          <a:bodyPr wrap="square" lIns="91440" tIns="45720" rIns="91440" bIns="45720">
            <a:spAutoFit/>
          </a:bodyPr>
          <a:lstStyle/>
          <a:p>
            <a:pPr algn="ctr"/>
            <a:r>
              <a:rPr lang="en-US" sz="4400" u="sng" dirty="0" smtClean="0">
                <a:ln w="17780" cmpd="sng">
                  <a:solidFill>
                    <a:sysClr val="windowText" lastClr="000000"/>
                  </a:solidFill>
                  <a:prstDash val="solid"/>
                  <a:miter lim="800000"/>
                </a:ln>
                <a:latin typeface="Century Gothic" pitchFamily="34" charset="0"/>
              </a:rPr>
              <a:t>Topics</a:t>
            </a:r>
          </a:p>
          <a:p>
            <a:pPr algn="ctr"/>
            <a:endParaRPr lang="en-US" sz="4400" u="sng" dirty="0" smtClean="0">
              <a:ln w="17780" cmpd="sng">
                <a:solidFill>
                  <a:sysClr val="windowText" lastClr="000000"/>
                </a:solidFill>
                <a:prstDash val="solid"/>
                <a:miter lim="800000"/>
              </a:ln>
              <a:latin typeface="Century Gothic" pitchFamily="34" charset="0"/>
            </a:endParaRPr>
          </a:p>
          <a:p>
            <a:pPr algn="ctr"/>
            <a:r>
              <a:rPr lang="en-US" sz="4400" dirty="0" smtClean="0">
                <a:ln w="17780" cmpd="sng">
                  <a:solidFill>
                    <a:sysClr val="windowText" lastClr="000000"/>
                  </a:solidFill>
                  <a:prstDash val="solid"/>
                  <a:miter lim="800000"/>
                </a:ln>
                <a:latin typeface="Century Gothic" pitchFamily="34" charset="0"/>
              </a:rPr>
              <a:t>Term 1 &amp; 2: Fire, Fire</a:t>
            </a:r>
            <a:endParaRPr lang="en-US" sz="2000" dirty="0" smtClean="0">
              <a:ln w="17780" cmpd="sng">
                <a:solidFill>
                  <a:sysClr val="windowText" lastClr="000000"/>
                </a:solidFill>
                <a:prstDash val="solid"/>
                <a:miter lim="800000"/>
              </a:ln>
              <a:latin typeface="Century Gothic" pitchFamily="34" charset="0"/>
            </a:endParaRPr>
          </a:p>
          <a:p>
            <a:pPr algn="ctr"/>
            <a:endParaRPr lang="en-US" sz="2000" dirty="0" smtClean="0">
              <a:ln w="17780" cmpd="sng">
                <a:solidFill>
                  <a:sysClr val="windowText" lastClr="000000"/>
                </a:solidFill>
                <a:prstDash val="solid"/>
                <a:miter lim="800000"/>
              </a:ln>
              <a:latin typeface="Century Gothic" pitchFamily="34" charset="0"/>
            </a:endParaRPr>
          </a:p>
          <a:p>
            <a:pPr algn="ctr"/>
            <a:r>
              <a:rPr lang="en-US" sz="4400" dirty="0" smtClean="0">
                <a:ln w="17780" cmpd="sng">
                  <a:solidFill>
                    <a:sysClr val="windowText" lastClr="000000"/>
                  </a:solidFill>
                  <a:prstDash val="solid"/>
                  <a:miter lim="800000"/>
                </a:ln>
                <a:latin typeface="Century Gothic" pitchFamily="34" charset="0"/>
              </a:rPr>
              <a:t>Terms 3 &amp; 4: </a:t>
            </a:r>
            <a:r>
              <a:rPr lang="en-US" sz="4400" dirty="0" smtClean="0">
                <a:ln w="17780" cmpd="sng">
                  <a:solidFill>
                    <a:sysClr val="windowText" lastClr="000000"/>
                  </a:solidFill>
                  <a:prstDash val="solid"/>
                  <a:miter lim="800000"/>
                </a:ln>
                <a:latin typeface="Century Gothic" pitchFamily="34" charset="0"/>
              </a:rPr>
              <a:t>Brilliant Britain</a:t>
            </a:r>
            <a:endParaRPr lang="en-US" sz="2000" dirty="0" smtClean="0">
              <a:ln w="17780" cmpd="sng">
                <a:solidFill>
                  <a:sysClr val="windowText" lastClr="000000"/>
                </a:solidFill>
                <a:prstDash val="solid"/>
                <a:miter lim="800000"/>
              </a:ln>
              <a:latin typeface="Century Gothic" pitchFamily="34" charset="0"/>
            </a:endParaRPr>
          </a:p>
          <a:p>
            <a:pPr algn="ctr"/>
            <a:endParaRPr lang="en-US" sz="2000" dirty="0" smtClean="0">
              <a:ln w="17780" cmpd="sng">
                <a:solidFill>
                  <a:sysClr val="windowText" lastClr="000000"/>
                </a:solidFill>
                <a:prstDash val="solid"/>
                <a:miter lim="800000"/>
              </a:ln>
              <a:latin typeface="Century Gothic" pitchFamily="34" charset="0"/>
            </a:endParaRPr>
          </a:p>
          <a:p>
            <a:pPr algn="ctr"/>
            <a:r>
              <a:rPr lang="en-US" sz="4400" dirty="0" smtClean="0">
                <a:ln w="17780" cmpd="sng">
                  <a:solidFill>
                    <a:sysClr val="windowText" lastClr="000000"/>
                  </a:solidFill>
                  <a:prstDash val="solid"/>
                  <a:miter lim="800000"/>
                </a:ln>
                <a:latin typeface="Century Gothic" pitchFamily="34" charset="0"/>
              </a:rPr>
              <a:t>Terms 5 &amp; 6: Our World</a:t>
            </a: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510077" y="433553"/>
            <a:ext cx="1186632" cy="1139402"/>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698454"/>
            <a:ext cx="1224136" cy="1224136"/>
          </a:xfrm>
          <a:prstGeom prst="rect">
            <a:avLst/>
          </a:prstGeom>
        </p:spPr>
      </p:pic>
    </p:spTree>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5905"/>
            <a:ext cx="8856984" cy="2369880"/>
          </a:xfrm>
          <a:prstGeom prst="rect">
            <a:avLst/>
          </a:prstGeom>
          <a:noFill/>
        </p:spPr>
        <p:txBody>
          <a:bodyPr wrap="square" rtlCol="0">
            <a:spAutoFit/>
          </a:bodyPr>
          <a:lstStyle/>
          <a:p>
            <a:pPr algn="ctr"/>
            <a:r>
              <a:rPr lang="en-US" sz="3200" b="1" u="sng" dirty="0" smtClean="0">
                <a:solidFill>
                  <a:srgbClr val="0000CC"/>
                </a:solidFill>
                <a:effectLst>
                  <a:outerShdw blurRad="38100" dist="38100" dir="2700000" algn="tl">
                    <a:srgbClr val="000000">
                      <a:alpha val="43137"/>
                    </a:srgbClr>
                  </a:outerShdw>
                </a:effectLst>
                <a:latin typeface="Century Gothic" pitchFamily="34" charset="0"/>
              </a:rPr>
              <a:t>Homework</a:t>
            </a:r>
          </a:p>
          <a:p>
            <a:pPr algn="ctr"/>
            <a:r>
              <a:rPr lang="en-US" sz="3200" b="1" u="sng" dirty="0" smtClean="0">
                <a:solidFill>
                  <a:srgbClr val="0000CC"/>
                </a:solidFill>
                <a:effectLst>
                  <a:outerShdw blurRad="38100" dist="38100" dir="2700000" algn="tl">
                    <a:srgbClr val="000000">
                      <a:alpha val="43137"/>
                    </a:srgbClr>
                  </a:outerShdw>
                </a:effectLst>
                <a:latin typeface="Century Gothic" pitchFamily="34" charset="0"/>
              </a:rPr>
              <a:t>Knowledge organisers</a:t>
            </a:r>
            <a:endParaRPr lang="en-US" sz="2400" dirty="0" smtClean="0">
              <a:solidFill>
                <a:srgbClr val="0000CC"/>
              </a:solidFill>
              <a:effectLst>
                <a:outerShdw blurRad="38100" dist="38100" dir="2700000" algn="tl">
                  <a:srgbClr val="000000">
                    <a:alpha val="43137"/>
                  </a:srgbClr>
                </a:outerShdw>
              </a:effectLst>
              <a:latin typeface="Century Gothic" pitchFamily="34" charset="0"/>
            </a:endParaRPr>
          </a:p>
          <a:p>
            <a:pPr algn="ctr"/>
            <a:endParaRPr lang="en-US" sz="2800" dirty="0" smtClean="0">
              <a:solidFill>
                <a:srgbClr val="0000CC"/>
              </a:solidFill>
              <a:effectLst>
                <a:outerShdw blurRad="38100" dist="38100" dir="2700000" algn="tl">
                  <a:srgbClr val="000000">
                    <a:alpha val="43137"/>
                  </a:srgbClr>
                </a:outerShdw>
              </a:effectLst>
              <a:latin typeface="Century Gothic" pitchFamily="34" charset="0"/>
            </a:endParaRPr>
          </a:p>
          <a:p>
            <a:pPr algn="ctr"/>
            <a:r>
              <a:rPr lang="en-US" sz="2800" dirty="0" smtClean="0">
                <a:solidFill>
                  <a:srgbClr val="0000CC"/>
                </a:solidFill>
                <a:effectLst>
                  <a:outerShdw blurRad="38100" dist="38100" dir="2700000" algn="tl">
                    <a:srgbClr val="000000">
                      <a:alpha val="43137"/>
                    </a:srgbClr>
                  </a:outerShdw>
                </a:effectLst>
                <a:latin typeface="Century Gothic" pitchFamily="34" charset="0"/>
              </a:rPr>
              <a:t>These will be used to help the children learn the knowledge about our topics.</a:t>
            </a:r>
            <a:endParaRPr lang="en-US" sz="2800" dirty="0">
              <a:solidFill>
                <a:srgbClr val="0000CC"/>
              </a:solidFill>
              <a:effectLst>
                <a:outerShdw blurRad="38100" dist="38100" dir="2700000" algn="tl">
                  <a:srgbClr val="000000">
                    <a:alpha val="43137"/>
                  </a:srgbClr>
                </a:outerShdw>
              </a:effectLst>
              <a:latin typeface="Century Gothic" pitchFamily="34" charset="0"/>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92280" y="90024"/>
            <a:ext cx="1427643" cy="13708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755576" y="2831666"/>
            <a:ext cx="5400600" cy="374041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0356" y="3429000"/>
            <a:ext cx="1309567" cy="1309567"/>
          </a:xfrm>
          <a:prstGeom prst="rect">
            <a:avLst/>
          </a:prstGeom>
        </p:spPr>
      </p:pic>
    </p:spTree>
    <p:extLst>
      <p:ext uri="{BB962C8B-B14F-4D97-AF65-F5344CB8AC3E}">
        <p14:creationId xmlns:p14="http://schemas.microsoft.com/office/powerpoint/2010/main" val="2125456323"/>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1720" y="1129968"/>
            <a:ext cx="7099026" cy="1938992"/>
          </a:xfrm>
          <a:prstGeom prst="rect">
            <a:avLst/>
          </a:prstGeom>
          <a:noFill/>
        </p:spPr>
        <p:txBody>
          <a:bodyPr wrap="square" rtlCol="0">
            <a:spAutoFit/>
          </a:bodyPr>
          <a:lstStyle/>
          <a:p>
            <a:pPr algn="ctr"/>
            <a:r>
              <a:rPr lang="en-GB" sz="3000" dirty="0" smtClean="0">
                <a:solidFill>
                  <a:srgbClr val="0000CC"/>
                </a:solidFill>
                <a:latin typeface="Century Gothic" pitchFamily="34" charset="0"/>
              </a:rPr>
              <a:t>During every English and Maths session the children will work in groups with an adult, in pairs or independently.</a:t>
            </a:r>
            <a:endParaRPr lang="en-GB" sz="3000" dirty="0">
              <a:solidFill>
                <a:srgbClr val="0000CC"/>
              </a:solidFill>
              <a:latin typeface="Century Gothic" pitchFamily="34" charset="0"/>
            </a:endParaRPr>
          </a:p>
        </p:txBody>
      </p:sp>
      <p:sp>
        <p:nvSpPr>
          <p:cNvPr id="6" name="TextBox 5"/>
          <p:cNvSpPr txBox="1"/>
          <p:nvPr/>
        </p:nvSpPr>
        <p:spPr>
          <a:xfrm>
            <a:off x="145781" y="3165743"/>
            <a:ext cx="5455452" cy="2492990"/>
          </a:xfrm>
          <a:prstGeom prst="rect">
            <a:avLst/>
          </a:prstGeom>
          <a:noFill/>
        </p:spPr>
        <p:txBody>
          <a:bodyPr wrap="square" rtlCol="0">
            <a:spAutoFit/>
          </a:bodyPr>
          <a:lstStyle/>
          <a:p>
            <a:pPr algn="ctr"/>
            <a:r>
              <a:rPr lang="en-GB" sz="2600" dirty="0" smtClean="0">
                <a:solidFill>
                  <a:srgbClr val="0000CC"/>
                </a:solidFill>
                <a:latin typeface="Century Gothic" pitchFamily="34" charset="0"/>
              </a:rPr>
              <a:t>Phonics is taught daily </a:t>
            </a:r>
            <a:r>
              <a:rPr lang="en-GB" sz="2600" dirty="0" smtClean="0">
                <a:solidFill>
                  <a:srgbClr val="0000CC"/>
                </a:solidFill>
                <a:latin typeface="Century Gothic" pitchFamily="34" charset="0"/>
              </a:rPr>
              <a:t>by one of the adults in the Year 1 &amp; 2 bubble: Mr Woodgates, Miss Rood, Mrs Webb, Miss Kennedy or Mrs Penney. We are using Read Write Inc.</a:t>
            </a:r>
            <a:endParaRPr lang="en-GB" sz="2600" dirty="0">
              <a:solidFill>
                <a:srgbClr val="0000CC"/>
              </a:solidFill>
              <a:latin typeface="Century Gothic" pitchFamily="34" charset="0"/>
            </a:endParaRPr>
          </a:p>
        </p:txBody>
      </p:sp>
      <p:sp>
        <p:nvSpPr>
          <p:cNvPr id="7" name="TextBox 6"/>
          <p:cNvSpPr txBox="1"/>
          <p:nvPr/>
        </p:nvSpPr>
        <p:spPr>
          <a:xfrm>
            <a:off x="-11743" y="5805264"/>
            <a:ext cx="9155743" cy="954107"/>
          </a:xfrm>
          <a:prstGeom prst="rect">
            <a:avLst/>
          </a:prstGeom>
          <a:noFill/>
        </p:spPr>
        <p:txBody>
          <a:bodyPr wrap="square" rtlCol="0">
            <a:spAutoFit/>
          </a:bodyPr>
          <a:lstStyle/>
          <a:p>
            <a:pPr algn="ctr"/>
            <a:r>
              <a:rPr lang="en-GB" sz="2800" dirty="0" smtClean="0">
                <a:solidFill>
                  <a:srgbClr val="0000CC"/>
                </a:solidFill>
                <a:latin typeface="Century Gothic" pitchFamily="34" charset="0"/>
              </a:rPr>
              <a:t>Every child will Read In Class in </a:t>
            </a:r>
            <a:r>
              <a:rPr lang="en-GB" sz="2800" dirty="0" smtClean="0">
                <a:solidFill>
                  <a:srgbClr val="0000CC"/>
                </a:solidFill>
                <a:latin typeface="Century Gothic" pitchFamily="34" charset="0"/>
              </a:rPr>
              <a:t>ERIC </a:t>
            </a:r>
            <a:r>
              <a:rPr lang="en-GB" sz="2800" dirty="0" smtClean="0">
                <a:solidFill>
                  <a:srgbClr val="0000CC"/>
                </a:solidFill>
                <a:latin typeface="Century Gothic" pitchFamily="34" charset="0"/>
              </a:rPr>
              <a:t>and will happen every </a:t>
            </a:r>
            <a:r>
              <a:rPr lang="en-GB" sz="2800" dirty="0" smtClean="0">
                <a:solidFill>
                  <a:srgbClr val="0000CC"/>
                </a:solidFill>
                <a:latin typeface="Century Gothic" pitchFamily="34" charset="0"/>
              </a:rPr>
              <a:t>day.</a:t>
            </a:r>
            <a:endParaRPr lang="en-GB" sz="2800" dirty="0">
              <a:solidFill>
                <a:srgbClr val="0000CC"/>
              </a:solidFill>
              <a:latin typeface="Century Gothic" pitchFamily="34" charset="0"/>
            </a:endParaRPr>
          </a:p>
        </p:txBody>
      </p:sp>
      <p:pic>
        <p:nvPicPr>
          <p:cNvPr id="2" name="Picture 2" descr="http://sjsonline.org.uk/wp-content/uploads/2010/09/Maths_image_9.gi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3126301"/>
            <a:ext cx="2091233" cy="21938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hlinkClick r:id="rId6"/>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9520" y="858680"/>
            <a:ext cx="2088232"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510077" y="28889"/>
            <a:ext cx="1186632" cy="1139402"/>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63688" y="207801"/>
            <a:ext cx="864096" cy="864096"/>
          </a:xfrm>
          <a:prstGeom prst="rect">
            <a:avLst/>
          </a:prstGeom>
        </p:spPr>
      </p:pic>
    </p:spTree>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1823467"/>
            <a:ext cx="8604448" cy="4832092"/>
          </a:xfrm>
          <a:prstGeom prst="rect">
            <a:avLst/>
          </a:prstGeom>
          <a:noFill/>
        </p:spPr>
        <p:txBody>
          <a:bodyPr wrap="square" rtlCol="0">
            <a:spAutoFit/>
          </a:bodyPr>
          <a:lstStyle/>
          <a:p>
            <a:pPr algn="ctr"/>
            <a:r>
              <a:rPr lang="en-GB" sz="4400" b="1" dirty="0" smtClean="0">
                <a:solidFill>
                  <a:srgbClr val="0000CC"/>
                </a:solidFill>
                <a:effectLst>
                  <a:outerShdw blurRad="38100" dist="38100" dir="2700000" algn="tl">
                    <a:srgbClr val="000000">
                      <a:alpha val="43137"/>
                    </a:srgbClr>
                  </a:outerShdw>
                </a:effectLst>
                <a:latin typeface="Century Gothic" pitchFamily="34" charset="0"/>
              </a:rPr>
              <a:t>PE is every </a:t>
            </a:r>
            <a:r>
              <a:rPr lang="en-GB" sz="4400" b="1" dirty="0" smtClean="0">
                <a:solidFill>
                  <a:srgbClr val="0000CC"/>
                </a:solidFill>
                <a:effectLst>
                  <a:outerShdw blurRad="38100" dist="38100" dir="2700000" algn="tl">
                    <a:srgbClr val="000000">
                      <a:alpha val="43137"/>
                    </a:srgbClr>
                  </a:outerShdw>
                </a:effectLst>
                <a:latin typeface="Century Gothic" pitchFamily="34" charset="0"/>
              </a:rPr>
              <a:t>Tuesday </a:t>
            </a:r>
            <a:r>
              <a:rPr lang="en-GB" sz="4400" b="1" dirty="0" smtClean="0">
                <a:solidFill>
                  <a:srgbClr val="0000CC"/>
                </a:solidFill>
                <a:effectLst>
                  <a:outerShdw blurRad="38100" dist="38100" dir="2700000" algn="tl">
                    <a:srgbClr val="000000">
                      <a:alpha val="43137"/>
                    </a:srgbClr>
                  </a:outerShdw>
                </a:effectLst>
                <a:latin typeface="Century Gothic" pitchFamily="34" charset="0"/>
              </a:rPr>
              <a:t>and </a:t>
            </a:r>
            <a:r>
              <a:rPr lang="en-GB" sz="4400" b="1" dirty="0" smtClean="0">
                <a:solidFill>
                  <a:srgbClr val="0000CC"/>
                </a:solidFill>
                <a:effectLst>
                  <a:outerShdw blurRad="38100" dist="38100" dir="2700000" algn="tl">
                    <a:srgbClr val="000000">
                      <a:alpha val="43137"/>
                    </a:srgbClr>
                  </a:outerShdw>
                </a:effectLst>
                <a:latin typeface="Century Gothic" pitchFamily="34" charset="0"/>
              </a:rPr>
              <a:t>Wednes</a:t>
            </a:r>
            <a:r>
              <a:rPr lang="en-GB" sz="4400" b="1" dirty="0" smtClean="0">
                <a:solidFill>
                  <a:srgbClr val="0000CC"/>
                </a:solidFill>
                <a:effectLst>
                  <a:outerShdw blurRad="38100" dist="38100" dir="2700000" algn="tl">
                    <a:srgbClr val="000000">
                      <a:alpha val="43137"/>
                    </a:srgbClr>
                  </a:outerShdw>
                </a:effectLst>
                <a:latin typeface="Century Gothic" pitchFamily="34" charset="0"/>
              </a:rPr>
              <a:t>day afternoon. </a:t>
            </a:r>
          </a:p>
          <a:p>
            <a:pPr algn="ctr"/>
            <a:r>
              <a:rPr lang="en-GB" sz="4400" b="1" dirty="0" smtClean="0">
                <a:solidFill>
                  <a:srgbClr val="FFFF00"/>
                </a:solidFill>
                <a:effectLst>
                  <a:outerShdw blurRad="38100" dist="38100" dir="2700000" algn="tl">
                    <a:srgbClr val="000000">
                      <a:alpha val="43137"/>
                    </a:srgbClr>
                  </a:outerShdw>
                </a:effectLst>
                <a:latin typeface="Century Gothic" pitchFamily="34" charset="0"/>
              </a:rPr>
              <a:t>Currently the children will not need kits, just trainers.</a:t>
            </a:r>
            <a:endParaRPr lang="en-GB" sz="4400" b="1" dirty="0" smtClean="0">
              <a:solidFill>
                <a:srgbClr val="0000CC"/>
              </a:solidFill>
              <a:effectLst>
                <a:outerShdw blurRad="38100" dist="38100" dir="2700000" algn="tl">
                  <a:srgbClr val="000000">
                    <a:alpha val="43137"/>
                  </a:srgbClr>
                </a:outerShdw>
              </a:effectLst>
              <a:latin typeface="Century Gothic" pitchFamily="34" charset="0"/>
            </a:endParaRPr>
          </a:p>
          <a:p>
            <a:pPr algn="ctr"/>
            <a:endParaRPr lang="en-GB" sz="4400" b="1" dirty="0" smtClean="0">
              <a:solidFill>
                <a:srgbClr val="0000CC"/>
              </a:solidFill>
              <a:effectLst>
                <a:outerShdw blurRad="38100" dist="38100" dir="2700000" algn="tl">
                  <a:srgbClr val="000000">
                    <a:alpha val="43137"/>
                  </a:srgbClr>
                </a:outerShdw>
              </a:effectLst>
              <a:latin typeface="Century Gothic" pitchFamily="34" charset="0"/>
            </a:endParaRPr>
          </a:p>
          <a:p>
            <a:pPr algn="ctr"/>
            <a:r>
              <a:rPr lang="en-GB" sz="4400" b="1" dirty="0" smtClean="0">
                <a:solidFill>
                  <a:srgbClr val="0000CC"/>
                </a:solidFill>
                <a:effectLst>
                  <a:outerShdw blurRad="38100" dist="38100" dir="2700000" algn="tl">
                    <a:srgbClr val="000000">
                      <a:alpha val="43137"/>
                    </a:srgbClr>
                  </a:outerShdw>
                </a:effectLst>
                <a:latin typeface="Century Gothic" pitchFamily="34" charset="0"/>
              </a:rPr>
              <a:t>Book </a:t>
            </a:r>
            <a:r>
              <a:rPr lang="en-GB" sz="4400" b="1" dirty="0" smtClean="0">
                <a:solidFill>
                  <a:srgbClr val="0000CC"/>
                </a:solidFill>
                <a:effectLst>
                  <a:outerShdw blurRad="38100" dist="38100" dir="2700000" algn="tl">
                    <a:srgbClr val="000000">
                      <a:alpha val="43137"/>
                    </a:srgbClr>
                  </a:outerShdw>
                </a:effectLst>
                <a:latin typeface="Century Gothic" pitchFamily="34" charset="0"/>
              </a:rPr>
              <a:t>bags need to be in school everyday please.</a:t>
            </a:r>
            <a:endParaRPr lang="en-GB" sz="4400" b="1" dirty="0">
              <a:solidFill>
                <a:srgbClr val="0000CC"/>
              </a:solidFill>
              <a:effectLst>
                <a:outerShdw blurRad="38100" dist="38100" dir="2700000" algn="tl">
                  <a:srgbClr val="000000">
                    <a:alpha val="43137"/>
                  </a:srgbClr>
                </a:outerShdw>
              </a:effectLst>
              <a:latin typeface="Century Gothic" pitchFamily="34" charset="0"/>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72034" y="99507"/>
            <a:ext cx="1517691" cy="1457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937" y="0"/>
            <a:ext cx="1823467" cy="182346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63888" y="332656"/>
            <a:ext cx="1095697" cy="1095697"/>
          </a:xfrm>
          <a:prstGeom prst="rect">
            <a:avLst/>
          </a:prstGeom>
        </p:spPr>
      </p:pic>
    </p:spTree>
    <p:extLst>
      <p:ext uri="{BB962C8B-B14F-4D97-AF65-F5344CB8AC3E}">
        <p14:creationId xmlns:p14="http://schemas.microsoft.com/office/powerpoint/2010/main" val="3889752142"/>
      </p:ext>
    </p:extLst>
  </p:cSld>
  <p:clrMapOvr>
    <a:masterClrMapping/>
  </p:clrMapOvr>
  <p:transition spd="med">
    <p:wipe dir="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1477</TotalTime>
  <Words>697</Words>
  <Application>Microsoft Office PowerPoint</Application>
  <PresentationFormat>On-screen Show (4:3)</PresentationFormat>
  <Paragraphs>90</Paragraphs>
  <Slides>17</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Century Gothic</vt:lpstr>
      <vt:lpstr>Twinkl</vt:lpstr>
      <vt:lpstr>Wingdings</vt:lpstr>
      <vt:lpstr>Office Theme</vt:lpstr>
      <vt:lpstr>‘Welcome to Year 2’     Information for Parents/Carers of children in Year 2</vt:lpstr>
      <vt:lpstr>Who’s who?</vt:lpstr>
      <vt:lpstr>Where are we?</vt:lpstr>
      <vt:lpstr>Where are we?</vt:lpstr>
      <vt:lpstr>Where are we?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look forward to seeing you all in September. See if you can complete any of these challenges before you come 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Friday 24th June 2011 – Monday 27th June 2011 Leave ECS @ 9.30am:  Arrive @ Grenville House 11.00am   Grenville House Activities Kayak, Open Canoe, High Ropes, Raft Building, Abseil at Berry Head &amp; Town Trail.   Leave Grenville House @ 9.30pm on Monday for Woodlands Leisure Park. Arrive back at ECS @ 5.00pm   Meals at Grenville House: Friday evening meal through to Monday (breakfast &amp; packed lunch).  Please note: children will require a packed lunch for the Friday.</dc:title>
  <dc:creator>AMeredith</dc:creator>
  <cp:lastModifiedBy>Adrian Woodgates</cp:lastModifiedBy>
  <cp:revision>92</cp:revision>
  <cp:lastPrinted>2017-09-14T10:03:46Z</cp:lastPrinted>
  <dcterms:created xsi:type="dcterms:W3CDTF">2011-04-02T14:12:31Z</dcterms:created>
  <dcterms:modified xsi:type="dcterms:W3CDTF">2020-07-10T16:06:24Z</dcterms:modified>
</cp:coreProperties>
</file>