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307" r:id="rId13"/>
    <p:sldId id="306" r:id="rId14"/>
    <p:sldId id="299" r:id="rId15"/>
    <p:sldId id="300" r:id="rId16"/>
    <p:sldId id="308" r:id="rId17"/>
    <p:sldId id="309" r:id="rId18"/>
    <p:sldId id="304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472" y="2302874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35187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945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79626"/>
              </p:ext>
            </p:extLst>
          </p:nvPr>
        </p:nvGraphicFramePr>
        <p:xfrm>
          <a:off x="722024" y="839281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5 points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blipFill>
                <a:blip r:embed="rId6"/>
                <a:stretch>
                  <a:fillRect l="-408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0028" y="3190995"/>
            <a:ext cx="6820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points did Ron score overall?</a:t>
            </a:r>
          </a:p>
          <a:p>
            <a:endParaRPr lang="en-GB" sz="2800" dirty="0"/>
          </a:p>
          <a:p>
            <a:r>
              <a:rPr lang="en-GB" sz="2800" dirty="0" smtClean="0"/>
              <a:t>Who scored the most points overall?</a:t>
            </a:r>
          </a:p>
          <a:p>
            <a:endParaRPr lang="en-GB" sz="2800" dirty="0"/>
          </a:p>
          <a:p>
            <a:r>
              <a:rPr lang="en-GB" sz="2800" dirty="0" smtClean="0"/>
              <a:t>In which game were most points scored?</a:t>
            </a:r>
            <a:endParaRPr lang="en-GB" sz="28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07361"/>
              </p:ext>
            </p:extLst>
          </p:nvPr>
        </p:nvGraphicFramePr>
        <p:xfrm>
          <a:off x="4502331" y="832608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</a:tbl>
          </a:graphicData>
        </a:graphic>
      </p:graphicFrame>
      <p:sp>
        <p:nvSpPr>
          <p:cNvPr id="14" name="Smiley Face 13"/>
          <p:cNvSpPr/>
          <p:nvPr/>
        </p:nvSpPr>
        <p:spPr>
          <a:xfrm>
            <a:off x="2191905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Smiley Face 41"/>
          <p:cNvSpPr/>
          <p:nvPr/>
        </p:nvSpPr>
        <p:spPr>
          <a:xfrm>
            <a:off x="3840219" y="37437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Smiley Face 43"/>
          <p:cNvSpPr/>
          <p:nvPr/>
        </p:nvSpPr>
        <p:spPr>
          <a:xfrm>
            <a:off x="2642417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Smiley Face 44"/>
          <p:cNvSpPr/>
          <p:nvPr/>
        </p:nvSpPr>
        <p:spPr>
          <a:xfrm>
            <a:off x="3092929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Smiley Face 45"/>
          <p:cNvSpPr/>
          <p:nvPr/>
        </p:nvSpPr>
        <p:spPr>
          <a:xfrm>
            <a:off x="3543441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Smiley Face 46"/>
          <p:cNvSpPr/>
          <p:nvPr/>
        </p:nvSpPr>
        <p:spPr>
          <a:xfrm>
            <a:off x="2191905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miley Face 47"/>
          <p:cNvSpPr/>
          <p:nvPr/>
        </p:nvSpPr>
        <p:spPr>
          <a:xfrm>
            <a:off x="2642417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miley Face 48"/>
          <p:cNvSpPr/>
          <p:nvPr/>
        </p:nvSpPr>
        <p:spPr>
          <a:xfrm>
            <a:off x="3092929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miley Face 49"/>
          <p:cNvSpPr/>
          <p:nvPr/>
        </p:nvSpPr>
        <p:spPr>
          <a:xfrm>
            <a:off x="5989058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miley Face 50"/>
          <p:cNvSpPr/>
          <p:nvPr/>
        </p:nvSpPr>
        <p:spPr>
          <a:xfrm>
            <a:off x="6439570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Smiley Face 51"/>
          <p:cNvSpPr/>
          <p:nvPr/>
        </p:nvSpPr>
        <p:spPr>
          <a:xfrm>
            <a:off x="7342574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miley Face 53"/>
          <p:cNvSpPr/>
          <p:nvPr/>
        </p:nvSpPr>
        <p:spPr>
          <a:xfrm>
            <a:off x="5989058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Smiley Face 54"/>
          <p:cNvSpPr/>
          <p:nvPr/>
        </p:nvSpPr>
        <p:spPr>
          <a:xfrm>
            <a:off x="6439570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Smiley Face 55"/>
          <p:cNvSpPr/>
          <p:nvPr/>
        </p:nvSpPr>
        <p:spPr>
          <a:xfrm>
            <a:off x="6890082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7512" y="406371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1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952354" y="402948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2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703" y="3181058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30 points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05312" y="4038069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Amir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99234" y="4895080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Game 1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14" grpId="0" animBg="1"/>
      <p:bldP spid="14" grpId="1" animBg="1"/>
      <p:bldP spid="42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15" grpId="0"/>
      <p:bldP spid="57" grpId="0"/>
      <p:bldP spid="18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864965" cy="483326"/>
            <a:chOff x="1611579" y="5272556"/>
            <a:chExt cx="864965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6000303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100452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lvl="0" indent="-514350">
              <a:buFontTx/>
              <a:buAutoNum type="arabicParenR" startAt="3"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764816" cy="483326"/>
            <a:chOff x="1611579" y="5272556"/>
            <a:chExt cx="764816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00303" y="1040588"/>
            <a:ext cx="100149" cy="483326"/>
            <a:chOff x="6000303" y="1040588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000303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100452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44292" y="1040588"/>
            <a:ext cx="5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17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043978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58641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73304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87967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969956" y="2633692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18744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23247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84434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9909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61376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2842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310412" y="2615860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7554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9021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487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1953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01525" y="2615861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1702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822381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84062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955289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069952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184615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66604" y="2625656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88350" y="4259546"/>
            <a:ext cx="61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28620" y="4259546"/>
            <a:ext cx="64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12839" y="5112640"/>
            <a:ext cx="549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47557" y="5107589"/>
            <a:ext cx="584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77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8" grpId="0"/>
      <p:bldP spid="59" grpId="0"/>
      <p:bldP spid="122" grpId="0"/>
      <p:bldP spid="123" grpId="0"/>
      <p:bldP spid="124" grpId="0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1200"/>
              </p:ext>
            </p:extLst>
          </p:nvPr>
        </p:nvGraphicFramePr>
        <p:xfrm>
          <a:off x="709179" y="346555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27940"/>
            <a:ext cx="540594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6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1748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57740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5169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3956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78641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1568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3506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2353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1568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4857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5893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0816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606091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Wednesday?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91623" y="3998214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3 </a:t>
                </a:r>
                <a:r>
                  <a:rPr lang="en-GB" sz="2800" dirty="0" smtClean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×</a:t>
                </a:r>
                <a:r>
                  <a:rPr lang="en-GB" sz="2800" dirty="0" smtClean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30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blipFill>
                <a:blip r:embed="rId7"/>
                <a:stretch>
                  <a:fillRect l="-5650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971599" y="4005322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367" y="4717279"/>
            <a:ext cx="83470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Thursday?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blipFill>
                <a:blip r:embed="rId8"/>
                <a:stretch>
                  <a:fillRect l="-13462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57449" y="5534337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85262" y="1913636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15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blipFill>
                <a:blip r:embed="rId9"/>
                <a:stretch>
                  <a:fillRect l="-565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2784488" y="2432679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1" grpId="1"/>
      <p:bldP spid="22" grpId="0"/>
      <p:bldP spid="23" grpId="0"/>
      <p:bldP spid="24" grpId="0"/>
      <p:bldP spid="25" grpId="0"/>
      <p:bldP spid="25" grpId="1"/>
      <p:bldP spid="26" grpId="0"/>
      <p:bldP spid="27" grpId="0" animBg="1"/>
      <p:bldP spid="27" grpId="1" animBg="1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72157"/>
              </p:ext>
            </p:extLst>
          </p:nvPr>
        </p:nvGraphicFramePr>
        <p:xfrm>
          <a:off x="709179" y="348827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30212"/>
            <a:ext cx="540594" cy="571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4020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60012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7441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6228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80913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3840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5778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4625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3840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7129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8165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3088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468059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6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68204" y="4673063"/>
            <a:ext cx="2886802" cy="919401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will subtract to find the difference.</a:t>
            </a:r>
            <a:endParaRPr lang="en-GB" sz="2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02518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59383" y="4341306"/>
            <a:ext cx="2059344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know an easier way to compare.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8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80501"/>
              </p:ext>
            </p:extLst>
          </p:nvPr>
        </p:nvGraphicFramePr>
        <p:xfrm>
          <a:off x="709179" y="1285169"/>
          <a:ext cx="47723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271118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788547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797334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792019"/>
            <a:ext cx="540594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 smtClean="0"/>
              <a:t>Than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 dogs were seen on Wednesday.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dirty="0" smtClean="0"/>
              <a:t>0 dogs were seen on Tuesday.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30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/>
                  <a:t> 20</a:t>
                </a:r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blipFill>
                <a:blip r:embed="rId7"/>
                <a:stretch>
                  <a:fillRect l="-180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20 more dogs were seen on Wednesday than Tuesday.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661512"/>
            <a:ext cx="2059344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use the pictogram to compare.</a:t>
            </a:r>
            <a:endParaRPr lang="en-GB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77053" y="1105399"/>
            <a:ext cx="0" cy="1326486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686506"/>
            <a:ext cx="2733523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see there are 20 more dogs on Wednesday.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blipFill>
                <a:blip r:embed="rId9"/>
                <a:stretch>
                  <a:fillRect l="-4556" t="-11628" r="-36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03" y="1183958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27185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14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05245"/>
              </p:ext>
            </p:extLst>
          </p:nvPr>
        </p:nvGraphicFramePr>
        <p:xfrm>
          <a:off x="918028" y="455359"/>
          <a:ext cx="39682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00">
                  <a:extLst>
                    <a:ext uri="{9D8B030D-6E8A-4147-A177-3AD203B41FA5}">
                      <a16:colId xmlns:a16="http://schemas.microsoft.com/office/drawing/2014/main" xmlns="" val="2276261595"/>
                    </a:ext>
                  </a:extLst>
                </a:gridCol>
                <a:gridCol w="2409372">
                  <a:extLst>
                    <a:ext uri="{9D8B030D-6E8A-4147-A177-3AD203B41FA5}">
                      <a16:colId xmlns:a16="http://schemas.microsoft.com/office/drawing/2014/main" xmlns="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Goals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Alex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Jack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Rosie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Whitney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3888083"/>
                  </a:ext>
                </a:extLst>
              </a:tr>
            </a:tbl>
          </a:graphicData>
        </a:graphic>
      </p:graphicFrame>
      <p:pic>
        <p:nvPicPr>
          <p:cNvPr id="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55" y="102664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95" y="102664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0" y="2583665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04" y="258265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5" y="258265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1" y="205903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61" y="20562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69" y="307912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551155" y="1526056"/>
            <a:ext cx="438249" cy="444822"/>
            <a:chOff x="2551155" y="1526056"/>
            <a:chExt cx="438249" cy="444822"/>
          </a:xfrm>
        </p:grpSpPr>
        <p:pic>
          <p:nvPicPr>
            <p:cNvPr id="1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3931" y="2049706"/>
            <a:ext cx="438249" cy="444822"/>
            <a:chOff x="2551155" y="1526056"/>
            <a:chExt cx="438249" cy="444822"/>
          </a:xfrm>
        </p:grpSpPr>
        <p:pic>
          <p:nvPicPr>
            <p:cNvPr id="23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98061" y="3075842"/>
            <a:ext cx="438249" cy="444822"/>
            <a:chOff x="2551155" y="1526056"/>
            <a:chExt cx="438249" cy="444822"/>
          </a:xfrm>
        </p:grpSpPr>
        <p:pic>
          <p:nvPicPr>
            <p:cNvPr id="2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2 goals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blipFill>
                <a:blip r:embed="rId7"/>
                <a:stretch>
                  <a:fillRect l="-4575" t="-11628" r="-43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18028" y="3801291"/>
            <a:ext cx="682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do you notice?</a:t>
            </a:r>
            <a:endParaRPr lang="en-GB" sz="28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138852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scored 6. That’s the most goals!</a:t>
            </a:r>
            <a:endParaRPr lang="en-GB" sz="24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2967879"/>
            <a:ext cx="2059344" cy="919401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Jack scored 1 goal.</a:t>
            </a:r>
            <a:endParaRPr lang="en-GB" sz="2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432217"/>
            <a:ext cx="2059344" cy="132802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Mo scored 2 more goals than Whitney.</a:t>
            </a:r>
            <a:endParaRPr lang="en-GB" sz="2400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4634906" y="4134171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19 goals were scored altogether.</a:t>
            </a:r>
            <a:endParaRPr lang="en-GB" sz="2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47" y="4542641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3|2.9|0.7|0.7|1.5|0.8|5.7|0.8|0.4|0.5|0.7|1|0.5|0.5|3|0.5|0.3|0.3|0.4|0.7|0.3|0.2|0.4|0.3|1|0.3|0.3|0.2|0.4|1.1|4.1|5.3|0.8|2.6|0.7|4.3|0.8|4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1|9.2|9.2|4.2|3.6|11.6|1.6|15.3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0.7|3.1|0.7|2.8|4.3|10.1|5.2|2|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7.1|5.3|5.1|10.4|4.6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3|12.2|3.1|5.3|10.5|0.9|0.5|0.8|2.3|0.8|3.4|12.2|0.9|0.6|1.1|1.1|0.8|0.8|5.6|18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277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222</cp:revision>
  <dcterms:created xsi:type="dcterms:W3CDTF">2019-07-05T11:02:13Z</dcterms:created>
  <dcterms:modified xsi:type="dcterms:W3CDTF">2021-02-28T16:13:55Z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