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7" r:id="rId6"/>
    <p:sldId id="266" r:id="rId7"/>
    <p:sldId id="265" r:id="rId8"/>
    <p:sldId id="264" r:id="rId9"/>
    <p:sldId id="263" r:id="rId10"/>
    <p:sldId id="262" r:id="rId11"/>
    <p:sldId id="261"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306" autoAdjust="0"/>
    <p:restoredTop sz="94660"/>
  </p:normalViewPr>
  <p:slideViewPr>
    <p:cSldViewPr>
      <p:cViewPr varScale="1">
        <p:scale>
          <a:sx n="110" d="100"/>
          <a:sy n="110" d="100"/>
        </p:scale>
        <p:origin x="-2514"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30BBEB-25BE-4B67-AF07-B3876517C256}" type="datetimeFigureOut">
              <a:rPr lang="en-US" smtClean="0"/>
              <a:pPr/>
              <a:t>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30BBEB-25BE-4B67-AF07-B3876517C256}" type="datetimeFigureOut">
              <a:rPr lang="en-US" smtClean="0"/>
              <a:pPr/>
              <a:t>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30BBEB-25BE-4B67-AF07-B3876517C256}" type="datetimeFigureOut">
              <a:rPr lang="en-US" smtClean="0"/>
              <a:pPr/>
              <a:t>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30BBEB-25BE-4B67-AF07-B3876517C256}" type="datetimeFigureOut">
              <a:rPr lang="en-US" smtClean="0"/>
              <a:pPr/>
              <a:t>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30BBEB-25BE-4B67-AF07-B3876517C256}" type="datetimeFigureOut">
              <a:rPr lang="en-US" smtClean="0"/>
              <a:pPr/>
              <a:t>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30BBEB-25BE-4B67-AF07-B3876517C256}" type="datetimeFigureOut">
              <a:rPr lang="en-US" smtClean="0"/>
              <a:pPr/>
              <a:t>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30BBEB-25BE-4B67-AF07-B3876517C256}" type="datetimeFigureOut">
              <a:rPr lang="en-US" smtClean="0"/>
              <a:pPr/>
              <a:t>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30BBEB-25BE-4B67-AF07-B3876517C256}" type="datetimeFigureOut">
              <a:rPr lang="en-US" smtClean="0"/>
              <a:pPr/>
              <a:t>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30BBEB-25BE-4B67-AF07-B3876517C256}" type="datetimeFigureOut">
              <a:rPr lang="en-US" smtClean="0"/>
              <a:pPr/>
              <a:t>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0BBEB-25BE-4B67-AF07-B3876517C256}" type="datetimeFigureOut">
              <a:rPr lang="en-US" smtClean="0"/>
              <a:pPr/>
              <a:t>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30BBEB-25BE-4B67-AF07-B3876517C256}" type="datetimeFigureOut">
              <a:rPr lang="en-US" smtClean="0"/>
              <a:pPr/>
              <a:t>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C15D7C-CB48-4BB1-A885-BD0E1D0B61F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0BBEB-25BE-4B67-AF07-B3876517C256}" type="datetimeFigureOut">
              <a:rPr lang="en-US" smtClean="0"/>
              <a:pPr/>
              <a:t>11/1/2020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15D7C-CB48-4BB1-A885-BD0E1D0B61F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microsoft.com/office/2007/relationships/hdphoto" Target="../media/hdphoto7.wdp"/><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microsoft.com/office/2007/relationships/hdphoto" Target="../media/hdphoto8.wdp"/><Relationship Id="rId7"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hyperlink" Target="http://www.plymouthonlinedirectory.com/kb5/plymouth/fsd/home.page" TargetMode="External"/><Relationship Id="rId5" Type="http://schemas.openxmlformats.org/officeDocument/2006/relationships/hyperlink" Target="http://www.plymouthonlinedirectory.com/kb5/plymouth/fsd/family.page?familychannel=4" TargetMode="External"/><Relationship Id="rId4" Type="http://schemas.openxmlformats.org/officeDocument/2006/relationships/hyperlink" Target="http://www.plymouthias.org.uk/"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1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xmlns="">
                  <a14:imgLayer r:embed="rId3">
                    <a14:imgEffect>
                      <a14:colorTemperature colorTemp="4700"/>
                    </a14:imgEffect>
                    <a14:imgEffect>
                      <a14:brightnessContrast bright="40000" contrast="-20000"/>
                    </a14:imgEffect>
                  </a14:imgLayer>
                </a14:imgProps>
              </a:ext>
              <a:ext uri="{28A0092B-C50C-407E-A947-70E740481C1C}">
                <a14:useLocalDpi xmlns:a14="http://schemas.microsoft.com/office/drawing/2010/main" xmlns="" val="0"/>
              </a:ext>
            </a:extLst>
          </a:blip>
          <a:stretch>
            <a:fillRect/>
          </a:stretch>
        </p:blipFill>
        <p:spPr>
          <a:xfrm>
            <a:off x="-120490" y="42192"/>
            <a:ext cx="10264654" cy="6887270"/>
          </a:xfrm>
          <a:prstGeom prst="rect">
            <a:avLst/>
          </a:prstGeom>
        </p:spPr>
      </p:pic>
      <p:sp>
        <p:nvSpPr>
          <p:cNvPr id="2" name="Title 1"/>
          <p:cNvSpPr>
            <a:spLocks noGrp="1"/>
          </p:cNvSpPr>
          <p:nvPr>
            <p:ph type="ctrTitle"/>
          </p:nvPr>
        </p:nvSpPr>
        <p:spPr>
          <a:xfrm>
            <a:off x="500034" y="0"/>
            <a:ext cx="8464454" cy="1470025"/>
          </a:xfrm>
        </p:spPr>
        <p:txBody>
          <a:bodyPr>
            <a:normAutofit/>
          </a:bodyPr>
          <a:lstStyle/>
          <a:p>
            <a:r>
              <a:rPr lang="en-GB" sz="3000" b="1" u="sng" dirty="0" smtClean="0"/>
              <a:t>MORICE TOWN PRIMARY ACADEMY</a:t>
            </a:r>
            <a:br>
              <a:rPr lang="en-GB" sz="3000" b="1" u="sng" dirty="0" smtClean="0"/>
            </a:br>
            <a:r>
              <a:rPr lang="en-GB" sz="3000" b="1" u="sng" dirty="0" smtClean="0"/>
              <a:t>Special Educational Needs (SEN) Information Report </a:t>
            </a:r>
            <a:r>
              <a:rPr lang="en-GB" sz="3000" b="1" u="sng" dirty="0" smtClean="0"/>
              <a:t>2020-2021</a:t>
            </a:r>
            <a:endParaRPr lang="en-GB" sz="3000" b="1" u="sng" dirty="0"/>
          </a:p>
        </p:txBody>
      </p:sp>
      <p:sp>
        <p:nvSpPr>
          <p:cNvPr id="4" name="TextBox 3"/>
          <p:cNvSpPr txBox="1"/>
          <p:nvPr/>
        </p:nvSpPr>
        <p:spPr>
          <a:xfrm>
            <a:off x="214282" y="1285860"/>
            <a:ext cx="3637638" cy="3416320"/>
          </a:xfrm>
          <a:prstGeom prst="rect">
            <a:avLst/>
          </a:prstGeom>
          <a:noFill/>
        </p:spPr>
        <p:txBody>
          <a:bodyPr wrap="square" rtlCol="0">
            <a:spAutoFit/>
          </a:bodyPr>
          <a:lstStyle/>
          <a:p>
            <a:r>
              <a:rPr lang="en-GB" b="1" dirty="0" smtClean="0"/>
              <a:t>All schools will have a similar approach to meeting the needs of pupils with Special Educational Needs (SEN) and are supported by their Multi Academy Trust (MAT) and Local Authority to ensure that all pupils, regardless of their specific needs, make the best possible progress within school. All schools are supported to be inclusive and meet the needs of pupils with Special Educational needs.</a:t>
            </a:r>
            <a:endParaRPr lang="en-GB" b="1" dirty="0"/>
          </a:p>
        </p:txBody>
      </p:sp>
      <p:sp>
        <p:nvSpPr>
          <p:cNvPr id="5" name="TextBox 4"/>
          <p:cNvSpPr txBox="1"/>
          <p:nvPr/>
        </p:nvSpPr>
        <p:spPr>
          <a:xfrm>
            <a:off x="5220072" y="2132856"/>
            <a:ext cx="4071966" cy="2862322"/>
          </a:xfrm>
          <a:prstGeom prst="rect">
            <a:avLst/>
          </a:prstGeom>
          <a:noFill/>
        </p:spPr>
        <p:txBody>
          <a:bodyPr wrap="square" rtlCol="0">
            <a:spAutoFit/>
          </a:bodyPr>
          <a:lstStyle/>
          <a:p>
            <a:r>
              <a:rPr lang="en-GB" sz="2000" b="1" dirty="0" smtClean="0"/>
              <a:t>At Morice Town Primary Academy we pride ourselves on our support of SEN children and ensure that ALL children, regardless of their needs,  are treated equally and are fully included in activities throughout the day. We have a highly experienced team who will be involved in supporting your child.</a:t>
            </a:r>
            <a:endParaRPr lang="en-GB"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xmlns="">
                  <a14:imgLayer r:embed="rId3">
                    <a14:imgEffect>
                      <a14:saturation sat="66000"/>
                    </a14:imgEffect>
                    <a14:imgEffect>
                      <a14:brightnessContrast bright="28000"/>
                    </a14:imgEffect>
                  </a14:imgLayer>
                </a14:imgProps>
              </a:ext>
              <a:ext uri="{28A0092B-C50C-407E-A947-70E740481C1C}">
                <a14:useLocalDpi xmlns:a14="http://schemas.microsoft.com/office/drawing/2010/main" xmlns="" val="0"/>
              </a:ext>
            </a:extLst>
          </a:blip>
          <a:stretch>
            <a:fillRect/>
          </a:stretch>
        </p:blipFill>
        <p:spPr>
          <a:xfrm>
            <a:off x="-2071734" y="-315415"/>
            <a:ext cx="12476074" cy="7173415"/>
          </a:xfrm>
          <a:prstGeom prst="rect">
            <a:avLst/>
          </a:prstGeom>
        </p:spPr>
      </p:pic>
      <p:sp>
        <p:nvSpPr>
          <p:cNvPr id="2" name="Title 1"/>
          <p:cNvSpPr>
            <a:spLocks noGrp="1"/>
          </p:cNvSpPr>
          <p:nvPr>
            <p:ph type="title"/>
          </p:nvPr>
        </p:nvSpPr>
        <p:spPr/>
        <p:txBody>
          <a:bodyPr>
            <a:noAutofit/>
          </a:bodyPr>
          <a:lstStyle/>
          <a:p>
            <a:r>
              <a:rPr lang="en-GB" sz="2400" u="sng" dirty="0" smtClean="0"/>
              <a:t>How does the school support children and their families when they join our Foundation Class and when they leave to join Secondary School?</a:t>
            </a:r>
            <a:br>
              <a:rPr lang="en-GB" sz="2400" u="sng" dirty="0" smtClean="0"/>
            </a:br>
            <a:endParaRPr lang="en-GB" sz="2400" u="sng" dirty="0"/>
          </a:p>
        </p:txBody>
      </p:sp>
      <p:sp>
        <p:nvSpPr>
          <p:cNvPr id="3" name="Content Placeholder 2"/>
          <p:cNvSpPr>
            <a:spLocks noGrp="1"/>
          </p:cNvSpPr>
          <p:nvPr>
            <p:ph idx="1"/>
          </p:nvPr>
        </p:nvSpPr>
        <p:spPr>
          <a:xfrm>
            <a:off x="3210086" y="1457889"/>
            <a:ext cx="6572264" cy="3168352"/>
          </a:xfrm>
        </p:spPr>
        <p:txBody>
          <a:bodyPr>
            <a:normAutofit fontScale="77500" lnSpcReduction="20000"/>
          </a:bodyPr>
          <a:lstStyle/>
          <a:p>
            <a:pPr>
              <a:buNone/>
            </a:pPr>
            <a:r>
              <a:rPr lang="en-GB" sz="1800" b="1" dirty="0" smtClean="0"/>
              <a:t>         </a:t>
            </a:r>
            <a:r>
              <a:rPr lang="en-GB" sz="2300" dirty="0" smtClean="0"/>
              <a:t>We </a:t>
            </a:r>
            <a:r>
              <a:rPr lang="en-GB" sz="2300" dirty="0"/>
              <a:t>follow the Plymouth Local Authority transition procedures which give guidance for supporting all children starting school and at transition times throughout their school life.</a:t>
            </a:r>
          </a:p>
          <a:p>
            <a:pPr>
              <a:buNone/>
            </a:pPr>
            <a:r>
              <a:rPr lang="en-GB" sz="2300" dirty="0" smtClean="0"/>
              <a:t>       If </a:t>
            </a:r>
            <a:r>
              <a:rPr lang="en-GB" sz="2300" dirty="0"/>
              <a:t>your child has an identified SEN before joining school we will have a transition meeting with parents, Nursery/Pre-school staff and any professionals who may already be working with your child to discuss the best way to support your child in school. This may include arranging additional visits to school for your child prior to starting school. An action plan is written during this meeting to ensure you are fully aware of the support that will be put in place.</a:t>
            </a:r>
          </a:p>
          <a:p>
            <a:endParaRPr lang="en-GB" dirty="0"/>
          </a:p>
        </p:txBody>
      </p:sp>
      <p:sp>
        <p:nvSpPr>
          <p:cNvPr id="6145" name="Rectangle 1"/>
          <p:cNvSpPr>
            <a:spLocks noChangeArrowheads="1"/>
          </p:cNvSpPr>
          <p:nvPr/>
        </p:nvSpPr>
        <p:spPr bwMode="auto">
          <a:xfrm>
            <a:off x="-1116632" y="4257742"/>
            <a:ext cx="619268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ea typeface="Times New Roman" pitchFamily="18" charset="0"/>
                <a:cs typeface="Arial" pitchFamily="34" charset="0"/>
              </a:rPr>
              <a:t>When your</a:t>
            </a:r>
            <a:r>
              <a:rPr kumimoji="0" lang="en-GB" sz="1600" b="0" i="0" u="none" strike="noStrike" cap="none" normalizeH="0" dirty="0" smtClean="0">
                <a:ln>
                  <a:noFill/>
                </a:ln>
                <a:solidFill>
                  <a:schemeClr val="tx1"/>
                </a:solidFill>
                <a:effectLst/>
                <a:ea typeface="Times New Roman" pitchFamily="18" charset="0"/>
                <a:cs typeface="Arial" pitchFamily="34" charset="0"/>
              </a:rPr>
              <a:t> </a:t>
            </a:r>
            <a:r>
              <a:rPr kumimoji="0" lang="en-GB" sz="1600" b="0" i="0" u="none" strike="noStrike" cap="none" normalizeH="0" baseline="0" dirty="0" smtClean="0">
                <a:ln>
                  <a:noFill/>
                </a:ln>
                <a:solidFill>
                  <a:schemeClr val="tx1"/>
                </a:solidFill>
                <a:effectLst/>
                <a:ea typeface="Times New Roman" pitchFamily="18" charset="0"/>
                <a:cs typeface="Arial" pitchFamily="34" charset="0"/>
              </a:rPr>
              <a:t>child is preparing to leave Year 6 and join Year 7 we meet with Secondary School staff to share information about how your child has been supported at Primary School to ensure there is a smooth transition between schools. If needed, additional visits are arranged prior to starting secondary school as part of an enhanced transition package. This might include the child taking part in activities at the Secondary School or staff from the school visiting the child at our school.</a:t>
            </a:r>
            <a:endParaRPr kumimoji="0" lang="en-GB" sz="2400"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7358082" y="6215082"/>
            <a:ext cx="1422825" cy="369332"/>
          </a:xfrm>
          <a:prstGeom prst="rect">
            <a:avLst/>
          </a:prstGeom>
        </p:spPr>
        <p:txBody>
          <a:bodyPr wrap="none">
            <a:spAutoFit/>
          </a:bodyPr>
          <a:lstStyle/>
          <a:p>
            <a:r>
              <a:rPr lang="en-GB" dirty="0" smtClean="0">
                <a:hlinkClick r:id="rId4"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xmlns="">
                  <a14:imgLayer r:embed="rId3">
                    <a14:imgEffect>
                      <a14:saturation sat="66000"/>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0" y="-1"/>
            <a:ext cx="9805845" cy="6858001"/>
          </a:xfrm>
          <a:prstGeom prst="rect">
            <a:avLst/>
          </a:prstGeom>
        </p:spPr>
      </p:pic>
      <p:sp>
        <p:nvSpPr>
          <p:cNvPr id="2" name="Title 1"/>
          <p:cNvSpPr>
            <a:spLocks noGrp="1"/>
          </p:cNvSpPr>
          <p:nvPr>
            <p:ph type="title"/>
          </p:nvPr>
        </p:nvSpPr>
        <p:spPr/>
        <p:txBody>
          <a:bodyPr>
            <a:noAutofit/>
          </a:bodyPr>
          <a:lstStyle/>
          <a:p>
            <a:r>
              <a:rPr lang="en-GB" sz="2800" u="sng" dirty="0" smtClean="0"/>
              <a:t>How will the school let me know if they have any concerns about my child’s learning in school?</a:t>
            </a:r>
            <a:br>
              <a:rPr lang="en-GB" sz="2800" u="sng" dirty="0" smtClean="0"/>
            </a:br>
            <a:endParaRPr lang="en-GB" sz="2800" u="sng" dirty="0"/>
          </a:p>
        </p:txBody>
      </p:sp>
      <p:sp>
        <p:nvSpPr>
          <p:cNvPr id="3" name="Content Placeholder 2"/>
          <p:cNvSpPr>
            <a:spLocks noGrp="1"/>
          </p:cNvSpPr>
          <p:nvPr>
            <p:ph idx="1"/>
          </p:nvPr>
        </p:nvSpPr>
        <p:spPr>
          <a:xfrm>
            <a:off x="0" y="1987013"/>
            <a:ext cx="5757874" cy="4525963"/>
          </a:xfrm>
        </p:spPr>
        <p:txBody>
          <a:bodyPr>
            <a:normAutofit fontScale="92500"/>
          </a:bodyPr>
          <a:lstStyle/>
          <a:p>
            <a:pPr>
              <a:buNone/>
            </a:pPr>
            <a:r>
              <a:rPr lang="en-US" sz="2400" dirty="0" smtClean="0"/>
              <a:t>      </a:t>
            </a:r>
            <a:r>
              <a:rPr lang="en-US" sz="2800" dirty="0" smtClean="0"/>
              <a:t>If </a:t>
            </a:r>
            <a:r>
              <a:rPr lang="en-US" sz="2800" dirty="0"/>
              <a:t>your child’s teacher has </a:t>
            </a:r>
            <a:r>
              <a:rPr lang="en-US" sz="2800" dirty="0" smtClean="0"/>
              <a:t>concerns about </a:t>
            </a:r>
            <a:r>
              <a:rPr lang="en-US" sz="2800" dirty="0"/>
              <a:t>any aspect of their learning they will contact you to arrange a meeting. The SENCo (Special Educational Needs </a:t>
            </a:r>
            <a:r>
              <a:rPr lang="en-US" sz="2800" dirty="0" smtClean="0"/>
              <a:t>Co-</a:t>
            </a:r>
            <a:r>
              <a:rPr lang="en-US" sz="2800" dirty="0" err="1" smtClean="0"/>
              <a:t>ordinator</a:t>
            </a:r>
            <a:r>
              <a:rPr lang="en-US" sz="2800" dirty="0" smtClean="0"/>
              <a:t>) may </a:t>
            </a:r>
            <a:r>
              <a:rPr lang="en-US" sz="2800" dirty="0"/>
              <a:t>also attend this meeting where the concerns will be </a:t>
            </a:r>
            <a:r>
              <a:rPr lang="en-US" sz="2800" dirty="0" smtClean="0"/>
              <a:t>and </a:t>
            </a:r>
            <a:r>
              <a:rPr lang="en-US" sz="2800" dirty="0"/>
              <a:t>ways to support your child will be discussed. </a:t>
            </a:r>
            <a:r>
              <a:rPr lang="en-US" sz="2800" dirty="0" smtClean="0"/>
              <a:t>This </a:t>
            </a:r>
            <a:r>
              <a:rPr lang="en-US" sz="2800" dirty="0"/>
              <a:t>may include additional support outside of the classroom within a small group or support within the classroom.</a:t>
            </a:r>
            <a:endParaRPr lang="en-GB" sz="2000" dirty="0"/>
          </a:p>
          <a:p>
            <a:endParaRPr lang="en-GB" dirty="0"/>
          </a:p>
        </p:txBody>
      </p:sp>
      <p:sp>
        <p:nvSpPr>
          <p:cNvPr id="4" name="Rectangle 3"/>
          <p:cNvSpPr/>
          <p:nvPr/>
        </p:nvSpPr>
        <p:spPr>
          <a:xfrm>
            <a:off x="7429520" y="6143644"/>
            <a:ext cx="1422825" cy="369332"/>
          </a:xfrm>
          <a:prstGeom prst="rect">
            <a:avLst/>
          </a:prstGeom>
        </p:spPr>
        <p:txBody>
          <a:bodyPr wrap="none">
            <a:spAutoFit/>
          </a:bodyPr>
          <a:lstStyle/>
          <a:p>
            <a:r>
              <a:rPr lang="en-GB" dirty="0" smtClean="0">
                <a:hlinkClick r:id="rId4"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duotone>
              <a:schemeClr val="bg2">
                <a:shade val="45000"/>
                <a:satMod val="135000"/>
              </a:schemeClr>
              <a:prstClr val="white"/>
            </a:duotone>
            <a:extLst>
              <a:ext uri="{BEBA8EAE-BF5A-486C-A8C5-ECC9F3942E4B}">
                <a14:imgProps xmlns:a14="http://schemas.microsoft.com/office/drawing/2010/main" xmlns="">
                  <a14:imgLayer r:embed="rId3">
                    <a14:imgEffect>
                      <a14:saturation sat="66000"/>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684584" y="0"/>
            <a:ext cx="10620663" cy="7262664"/>
          </a:xfrm>
        </p:spPr>
      </p:pic>
      <p:sp>
        <p:nvSpPr>
          <p:cNvPr id="2" name="Title 1"/>
          <p:cNvSpPr>
            <a:spLocks noGrp="1"/>
          </p:cNvSpPr>
          <p:nvPr>
            <p:ph type="title"/>
          </p:nvPr>
        </p:nvSpPr>
        <p:spPr/>
        <p:txBody>
          <a:bodyPr>
            <a:noAutofit/>
          </a:bodyPr>
          <a:lstStyle/>
          <a:p>
            <a:r>
              <a:rPr lang="en-GB" sz="2800" u="sng" dirty="0" smtClean="0"/>
              <a:t>Where can I find information about the Local Authority’s ‘Local Offer’?</a:t>
            </a:r>
            <a:br>
              <a:rPr lang="en-GB" sz="2800" u="sng" dirty="0" smtClean="0"/>
            </a:br>
            <a:endParaRPr lang="en-GB" sz="2800" u="sng" dirty="0"/>
          </a:p>
        </p:txBody>
      </p:sp>
      <p:sp>
        <p:nvSpPr>
          <p:cNvPr id="6" name="TextBox 5"/>
          <p:cNvSpPr txBox="1"/>
          <p:nvPr/>
        </p:nvSpPr>
        <p:spPr>
          <a:xfrm>
            <a:off x="-252536" y="1268760"/>
            <a:ext cx="9937104" cy="5909310"/>
          </a:xfrm>
          <a:prstGeom prst="rect">
            <a:avLst/>
          </a:prstGeom>
          <a:noFill/>
        </p:spPr>
        <p:txBody>
          <a:bodyPr wrap="square" rtlCol="0">
            <a:spAutoFit/>
          </a:bodyPr>
          <a:lstStyle/>
          <a:p>
            <a:r>
              <a:rPr lang="en-GB" dirty="0" smtClean="0"/>
              <a:t>The Plymouth Online Directory (POD) contains information on services provided in the Plymouth area, both in and outside school. Please use the links below to access further information.</a:t>
            </a:r>
          </a:p>
          <a:p>
            <a:endParaRPr lang="en-GB" dirty="0" smtClean="0"/>
          </a:p>
          <a:p>
            <a:endParaRPr lang="en-GB" dirty="0"/>
          </a:p>
          <a:p>
            <a:r>
              <a:rPr lang="en-GB" b="1" u="sng" dirty="0"/>
              <a:t>Out of School:</a:t>
            </a:r>
            <a:endParaRPr lang="en-GB" dirty="0"/>
          </a:p>
          <a:p>
            <a:r>
              <a:rPr lang="en-GB" dirty="0"/>
              <a:t>Plymouth Information, Advice and Support for SEND: This service is a support service for young people, parents and carers within Plymouth. This includes a specialised service for parents and carers of children with additional needs.</a:t>
            </a:r>
          </a:p>
          <a:p>
            <a:r>
              <a:rPr lang="en-GB" dirty="0"/>
              <a:t>They provide impartial and confidential information and support including:</a:t>
            </a:r>
          </a:p>
          <a:p>
            <a:pPr lvl="0"/>
            <a:r>
              <a:rPr lang="en-GB" dirty="0"/>
              <a:t>Support in meetings</a:t>
            </a:r>
          </a:p>
          <a:p>
            <a:pPr lvl="0"/>
            <a:r>
              <a:rPr lang="en-GB" dirty="0"/>
              <a:t>Help with reports, letters and paperwork</a:t>
            </a:r>
          </a:p>
          <a:p>
            <a:pPr lvl="0"/>
            <a:r>
              <a:rPr lang="en-GB" dirty="0"/>
              <a:t>Advice about the EHCP process</a:t>
            </a:r>
          </a:p>
          <a:p>
            <a:pPr lvl="0"/>
            <a:r>
              <a:rPr lang="en-GB" dirty="0"/>
              <a:t>Support in choosing schools</a:t>
            </a:r>
          </a:p>
          <a:p>
            <a:r>
              <a:rPr lang="en-GB" dirty="0"/>
              <a:t> </a:t>
            </a:r>
          </a:p>
          <a:p>
            <a:r>
              <a:rPr lang="en-GB" dirty="0"/>
              <a:t>More information can be found on their website: </a:t>
            </a:r>
            <a:r>
              <a:rPr lang="en-GB" u="sng" dirty="0">
                <a:hlinkClick r:id="rId4"/>
              </a:rPr>
              <a:t>http://www.plymouthias.org.uk/</a:t>
            </a:r>
            <a:endParaRPr lang="en-GB" dirty="0"/>
          </a:p>
          <a:p>
            <a:r>
              <a:rPr lang="en-GB" dirty="0"/>
              <a:t>Included on their site is a link to the Plymouth Local Authority Offer. This is where you can find information about provision available across the education, health and social care for children and young people with additional needs. </a:t>
            </a:r>
          </a:p>
          <a:p>
            <a:r>
              <a:rPr lang="en-GB" u="sng" dirty="0">
                <a:hlinkClick r:id="rId5"/>
              </a:rPr>
              <a:t>http://</a:t>
            </a:r>
            <a:r>
              <a:rPr lang="en-GB" u="sng" dirty="0" smtClean="0">
                <a:hlinkClick r:id="rId5"/>
              </a:rPr>
              <a:t>www.plymouthonlinedirectory.com/kb5/plymouth/fsd/family.page?familychannel=4</a:t>
            </a:r>
            <a:endParaRPr lang="en-GB" dirty="0"/>
          </a:p>
          <a:p>
            <a:endParaRPr lang="en-GB" dirty="0" smtClean="0"/>
          </a:p>
          <a:p>
            <a:endParaRPr lang="en-GB" dirty="0"/>
          </a:p>
        </p:txBody>
      </p:sp>
      <p:sp>
        <p:nvSpPr>
          <p:cNvPr id="7" name="Rectangle 6"/>
          <p:cNvSpPr/>
          <p:nvPr/>
        </p:nvSpPr>
        <p:spPr>
          <a:xfrm>
            <a:off x="-220933" y="1916832"/>
            <a:ext cx="7643866" cy="369332"/>
          </a:xfrm>
          <a:prstGeom prst="rect">
            <a:avLst/>
          </a:prstGeom>
        </p:spPr>
        <p:txBody>
          <a:bodyPr wrap="square">
            <a:spAutoFit/>
          </a:bodyPr>
          <a:lstStyle/>
          <a:p>
            <a:r>
              <a:rPr lang="en-GB" dirty="0" smtClean="0">
                <a:hlinkClick r:id="rId6"/>
              </a:rPr>
              <a:t>The Plymouth Online Directory- Family Services</a:t>
            </a:r>
            <a:endParaRPr lang="en-GB" dirty="0"/>
          </a:p>
        </p:txBody>
      </p:sp>
      <p:sp>
        <p:nvSpPr>
          <p:cNvPr id="4" name="TextBox 3"/>
          <p:cNvSpPr txBox="1"/>
          <p:nvPr/>
        </p:nvSpPr>
        <p:spPr>
          <a:xfrm>
            <a:off x="6588224" y="6600825"/>
            <a:ext cx="1571636" cy="646331"/>
          </a:xfrm>
          <a:prstGeom prst="rect">
            <a:avLst/>
          </a:prstGeom>
          <a:noFill/>
        </p:spPr>
        <p:txBody>
          <a:bodyPr wrap="square" rtlCol="0">
            <a:spAutoFit/>
          </a:bodyPr>
          <a:lstStyle/>
          <a:p>
            <a:r>
              <a:rPr lang="en-GB" dirty="0" smtClean="0">
                <a:hlinkClick r:id="rId7" action="ppaction://hlinksldjump"/>
              </a:rPr>
              <a:t>BACK TO TOP</a:t>
            </a:r>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Autofit/>
          </a:bodyPr>
          <a:lstStyle/>
          <a:p>
            <a:r>
              <a:rPr lang="en-GB" sz="2800" u="sng" dirty="0" smtClean="0"/>
              <a:t>Special Educational Needs- Frequently asked Questions</a:t>
            </a:r>
            <a:endParaRPr lang="en-GB" sz="2800" u="sng" dirty="0"/>
          </a:p>
        </p:txBody>
      </p:sp>
      <p:sp>
        <p:nvSpPr>
          <p:cNvPr id="3" name="Content Placeholder 2"/>
          <p:cNvSpPr>
            <a:spLocks noGrp="1"/>
          </p:cNvSpPr>
          <p:nvPr>
            <p:ph idx="1"/>
          </p:nvPr>
        </p:nvSpPr>
        <p:spPr>
          <a:xfrm>
            <a:off x="428596" y="714356"/>
            <a:ext cx="8229600" cy="5572164"/>
          </a:xfrm>
        </p:spPr>
        <p:txBody>
          <a:bodyPr>
            <a:normAutofit lnSpcReduction="10000"/>
          </a:bodyPr>
          <a:lstStyle/>
          <a:p>
            <a:pPr>
              <a:buNone/>
            </a:pPr>
            <a:r>
              <a:rPr lang="en-GB" sz="2400" b="1" dirty="0" smtClean="0"/>
              <a:t>Please click on a question to read more.</a:t>
            </a:r>
          </a:p>
          <a:p>
            <a:pPr marL="457200" indent="-457200" algn="just">
              <a:buAutoNum type="arabicPeriod"/>
            </a:pPr>
            <a:r>
              <a:rPr lang="en-GB" sz="2000" dirty="0" smtClean="0">
                <a:solidFill>
                  <a:srgbClr val="0070C0"/>
                </a:solidFill>
                <a:hlinkClick r:id="rId3" action="ppaction://hlinksldjump"/>
              </a:rPr>
              <a:t>What does SEN mean?</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4" action="ppaction://hlinksldjump"/>
              </a:rPr>
              <a:t>Who are the best people to talk to in this school if I think my child may have a Special Educational Need?</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5" action="ppaction://hlinksldjump"/>
              </a:rPr>
              <a:t>How does the school identify a Special Educational Need?</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6" action="ppaction://hlinksldjump"/>
              </a:rPr>
              <a:t>How does the school support children with a Special Educational Need</a:t>
            </a:r>
            <a:r>
              <a:rPr lang="en-GB" sz="2000" dirty="0" smtClean="0">
                <a:solidFill>
                  <a:srgbClr val="0070C0"/>
                </a:solidFill>
              </a:rPr>
              <a:t>?</a:t>
            </a:r>
          </a:p>
          <a:p>
            <a:pPr marL="457200" indent="-457200" algn="just">
              <a:buAutoNum type="arabicPeriod"/>
            </a:pPr>
            <a:r>
              <a:rPr lang="en-GB" sz="2000" dirty="0" smtClean="0">
                <a:solidFill>
                  <a:srgbClr val="0070C0"/>
                </a:solidFill>
                <a:hlinkClick r:id="rId7" action="ppaction://hlinksldjump"/>
              </a:rPr>
              <a:t>What training and specialist expertise do the staff at Morice Town Primary have around SEN?</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8" action="ppaction://hlinksldjump"/>
              </a:rPr>
              <a:t>What further external support can the school access to support children and their families?</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9" action="ppaction://hlinksldjump"/>
              </a:rPr>
              <a:t>How are parents/carers and children supported to share their views and concerns, and work alongside the school?</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10" action="ppaction://hlinksldjump"/>
              </a:rPr>
              <a:t>How does the school support children and their families when they join our Foundation Class and when they leave to join Secondary School?</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11" action="ppaction://hlinksldjump"/>
              </a:rPr>
              <a:t>How will the school let me know if they have any concerns about my child’s learning in school?</a:t>
            </a:r>
            <a:endParaRPr lang="en-GB" sz="2000" dirty="0" smtClean="0">
              <a:solidFill>
                <a:srgbClr val="0070C0"/>
              </a:solidFill>
            </a:endParaRPr>
          </a:p>
          <a:p>
            <a:pPr marL="457200" indent="-457200" algn="just">
              <a:buAutoNum type="arabicPeriod"/>
            </a:pPr>
            <a:r>
              <a:rPr lang="en-GB" sz="2000" dirty="0" smtClean="0">
                <a:solidFill>
                  <a:srgbClr val="0070C0"/>
                </a:solidFill>
                <a:hlinkClick r:id="rId12" action="ppaction://hlinksldjump"/>
              </a:rPr>
              <a:t>Where can I find information about the Local Authority’s ‘Local Offer’?</a:t>
            </a:r>
            <a:endParaRPr lang="en-GB" sz="2000" dirty="0">
              <a:solidFill>
                <a:srgbClr val="0070C0"/>
              </a:solidFill>
            </a:endParaRPr>
          </a:p>
        </p:txBody>
      </p:sp>
      <p:sp>
        <p:nvSpPr>
          <p:cNvPr id="4" name="TextBox 3"/>
          <p:cNvSpPr txBox="1"/>
          <p:nvPr/>
        </p:nvSpPr>
        <p:spPr>
          <a:xfrm>
            <a:off x="6072198" y="6286520"/>
            <a:ext cx="2500330" cy="369332"/>
          </a:xfrm>
          <a:prstGeom prst="rect">
            <a:avLst/>
          </a:prstGeom>
          <a:noFill/>
        </p:spPr>
        <p:txBody>
          <a:bodyPr wrap="square" rtlCol="0">
            <a:spAutoFit/>
          </a:bodyPr>
          <a:lstStyle/>
          <a:p>
            <a:r>
              <a:rPr lang="en-GB" dirty="0" smtClean="0">
                <a:hlinkClick r:id="rId13" action="ppaction://hlinksldjump"/>
              </a:rPr>
              <a:t>Back To Title Page</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lum bright="70000" contrast="-70000"/>
            <a:extLst>
              <a:ext uri="{BEBA8EAE-BF5A-486C-A8C5-ECC9F3942E4B}">
                <a14:imgProps xmlns:a14="http://schemas.microsoft.com/office/drawing/2010/main" xmlns="">
                  <a14:imgLayer r:embed="rId3">
                    <a14:imgEffect>
                      <a14:colorTemperature colorTemp="4375"/>
                    </a14:imgEffect>
                    <a14:imgEffect>
                      <a14:saturation sat="105000"/>
                    </a14:imgEffect>
                  </a14:imgLayer>
                </a14:imgProps>
              </a:ext>
              <a:ext uri="{28A0092B-C50C-407E-A947-70E740481C1C}">
                <a14:useLocalDpi xmlns:a14="http://schemas.microsoft.com/office/drawing/2010/main" xmlns="" val="0"/>
              </a:ext>
            </a:extLst>
          </a:blip>
          <a:stretch>
            <a:fillRect/>
          </a:stretch>
        </p:blipFill>
        <p:spPr>
          <a:xfrm>
            <a:off x="-252536" y="0"/>
            <a:ext cx="10153128" cy="6858000"/>
          </a:xfrm>
          <a:prstGeom prst="rect">
            <a:avLst/>
          </a:prstGeom>
        </p:spPr>
      </p:pic>
      <p:sp>
        <p:nvSpPr>
          <p:cNvPr id="2" name="Title 1"/>
          <p:cNvSpPr>
            <a:spLocks noGrp="1"/>
          </p:cNvSpPr>
          <p:nvPr>
            <p:ph type="title"/>
          </p:nvPr>
        </p:nvSpPr>
        <p:spPr>
          <a:xfrm>
            <a:off x="457200" y="274638"/>
            <a:ext cx="8229600" cy="511156"/>
          </a:xfrm>
        </p:spPr>
        <p:txBody>
          <a:bodyPr>
            <a:normAutofit fontScale="90000"/>
          </a:bodyPr>
          <a:lstStyle/>
          <a:p>
            <a:r>
              <a:rPr lang="en-GB" sz="3200" u="sng" dirty="0" smtClean="0"/>
              <a:t>What Does SEN Mean?</a:t>
            </a:r>
            <a:endParaRPr lang="en-GB" sz="3200" u="sng" dirty="0"/>
          </a:p>
        </p:txBody>
      </p:sp>
      <p:sp>
        <p:nvSpPr>
          <p:cNvPr id="3" name="Content Placeholder 2"/>
          <p:cNvSpPr>
            <a:spLocks noGrp="1"/>
          </p:cNvSpPr>
          <p:nvPr>
            <p:ph idx="1"/>
          </p:nvPr>
        </p:nvSpPr>
        <p:spPr>
          <a:xfrm>
            <a:off x="457200" y="1600200"/>
            <a:ext cx="6972320" cy="3900501"/>
          </a:xfrm>
        </p:spPr>
        <p:txBody>
          <a:bodyPr>
            <a:normAutofit fontScale="77500" lnSpcReduction="20000"/>
          </a:bodyPr>
          <a:lstStyle/>
          <a:p>
            <a:pPr algn="just">
              <a:buNone/>
            </a:pPr>
            <a:r>
              <a:rPr lang="en-US" dirty="0" smtClean="0">
                <a:solidFill>
                  <a:srgbClr val="C00000"/>
                </a:solidFill>
              </a:rPr>
              <a:t>     Special </a:t>
            </a:r>
            <a:r>
              <a:rPr lang="en-US" dirty="0">
                <a:solidFill>
                  <a:srgbClr val="C00000"/>
                </a:solidFill>
              </a:rPr>
              <a:t>Educational Needs (SEN) </a:t>
            </a:r>
            <a:r>
              <a:rPr lang="en-US" dirty="0"/>
              <a:t>is a term that is used to describe pupils who have needs over and above those that can be met by quality first teaching in the classroom. These needs may be within speech and language; cognition and learning; social and communication difficulties; or emotional and behavioural difficulties. They may be for a short period or throughout a child’s educational life. They may be identified before a child has even entered school or they may come to be recognised at a specific point in their </a:t>
            </a:r>
            <a:r>
              <a:rPr lang="en-US" dirty="0" smtClean="0"/>
              <a:t>education.</a:t>
            </a:r>
            <a:endParaRPr lang="en-GB" dirty="0"/>
          </a:p>
          <a:p>
            <a:pPr>
              <a:buNone/>
            </a:pPr>
            <a:endParaRPr lang="en-GB" dirty="0"/>
          </a:p>
        </p:txBody>
      </p:sp>
      <p:sp>
        <p:nvSpPr>
          <p:cNvPr id="4" name="Rectangle 3"/>
          <p:cNvSpPr/>
          <p:nvPr/>
        </p:nvSpPr>
        <p:spPr>
          <a:xfrm>
            <a:off x="7429520" y="6215082"/>
            <a:ext cx="1422825" cy="369332"/>
          </a:xfrm>
          <a:prstGeom prst="rect">
            <a:avLst/>
          </a:prstGeom>
        </p:spPr>
        <p:txBody>
          <a:bodyPr wrap="none">
            <a:spAutoFit/>
          </a:bodyPr>
          <a:lstStyle/>
          <a:p>
            <a:r>
              <a:rPr lang="en-GB" dirty="0" smtClean="0">
                <a:hlinkClick r:id="rId4"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bg2">
                <a:shade val="45000"/>
                <a:satMod val="135000"/>
              </a:schemeClr>
              <a:prstClr val="white"/>
            </a:duotone>
            <a:extLst>
              <a:ext uri="{BEBA8EAE-BF5A-486C-A8C5-ECC9F3942E4B}">
                <a14:imgProps xmlns:a14="http://schemas.microsoft.com/office/drawing/2010/main" xmlns="">
                  <a14:imgLayer r:embed="rId3">
                    <a14:imgEffect>
                      <a14:saturation sat="66000"/>
                    </a14:imgEffect>
                  </a14:imgLayer>
                </a14:imgProps>
              </a:ext>
              <a:ext uri="{28A0092B-C50C-407E-A947-70E740481C1C}">
                <a14:useLocalDpi xmlns:a14="http://schemas.microsoft.com/office/drawing/2010/main" xmlns="" val="0"/>
              </a:ext>
            </a:extLst>
          </a:blip>
          <a:stretch>
            <a:fillRect/>
          </a:stretch>
        </p:blipFill>
        <p:spPr>
          <a:xfrm>
            <a:off x="-152012" y="71462"/>
            <a:ext cx="9367482" cy="6858000"/>
          </a:xfrm>
          <a:prstGeom prst="rect">
            <a:avLst/>
          </a:prstGeom>
        </p:spPr>
      </p:pic>
      <p:sp>
        <p:nvSpPr>
          <p:cNvPr id="2" name="Title 1"/>
          <p:cNvSpPr>
            <a:spLocks noGrp="1"/>
          </p:cNvSpPr>
          <p:nvPr>
            <p:ph type="title"/>
          </p:nvPr>
        </p:nvSpPr>
        <p:spPr>
          <a:xfrm>
            <a:off x="472699" y="119655"/>
            <a:ext cx="8229600" cy="1143000"/>
          </a:xfrm>
        </p:spPr>
        <p:txBody>
          <a:bodyPr>
            <a:normAutofit fontScale="90000"/>
          </a:bodyPr>
          <a:lstStyle/>
          <a:p>
            <a:r>
              <a:rPr lang="en-GB" sz="3100" dirty="0" smtClean="0">
                <a:solidFill>
                  <a:srgbClr val="0070C0"/>
                </a:solidFill>
                <a:hlinkClick r:id="rId4" action="ppaction://hlinksldjump"/>
              </a:rPr>
              <a:t/>
            </a:r>
            <a:br>
              <a:rPr lang="en-GB" sz="3100" dirty="0" smtClean="0">
                <a:solidFill>
                  <a:srgbClr val="0070C0"/>
                </a:solidFill>
                <a:hlinkClick r:id="rId4" action="ppaction://hlinksldjump"/>
              </a:rPr>
            </a:br>
            <a:r>
              <a:rPr lang="en-GB" sz="3100" u="sng" dirty="0" smtClean="0"/>
              <a:t>Who are the best people to talk to in this school if I think my child may have a Special Educational Need?</a:t>
            </a:r>
            <a:r>
              <a:rPr lang="en-GB" u="sng" dirty="0" smtClean="0">
                <a:solidFill>
                  <a:srgbClr val="0070C0"/>
                </a:solidFill>
              </a:rPr>
              <a:t/>
            </a:r>
            <a:br>
              <a:rPr lang="en-GB" u="sng" dirty="0" smtClean="0">
                <a:solidFill>
                  <a:srgbClr val="0070C0"/>
                </a:solidFill>
              </a:rPr>
            </a:br>
            <a:endParaRPr lang="en-GB" u="sng" dirty="0"/>
          </a:p>
        </p:txBody>
      </p:sp>
      <p:sp>
        <p:nvSpPr>
          <p:cNvPr id="3" name="Content Placeholder 2"/>
          <p:cNvSpPr>
            <a:spLocks noGrp="1"/>
          </p:cNvSpPr>
          <p:nvPr>
            <p:ph idx="1"/>
          </p:nvPr>
        </p:nvSpPr>
        <p:spPr>
          <a:xfrm>
            <a:off x="-174733" y="1054126"/>
            <a:ext cx="5000425" cy="2834631"/>
          </a:xfrm>
        </p:spPr>
        <p:txBody>
          <a:bodyPr>
            <a:normAutofit fontScale="92500"/>
          </a:bodyPr>
          <a:lstStyle/>
          <a:p>
            <a:pPr>
              <a:buNone/>
            </a:pPr>
            <a:r>
              <a:rPr lang="en-US" sz="2000" dirty="0" smtClean="0"/>
              <a:t>      </a:t>
            </a:r>
            <a:r>
              <a:rPr lang="en-US" sz="2000" b="1" dirty="0" smtClean="0"/>
              <a:t>We </a:t>
            </a:r>
            <a:r>
              <a:rPr lang="en-US" sz="2000" b="1" dirty="0"/>
              <a:t>are always open to parents contacting the school if you have a concern about your child. Children’s needs are most effectively met by working closely with parents to ensure we offer the best possible outcomes for your child. This may take many forms, for example: individual review meetings; multi-agency </a:t>
            </a:r>
            <a:r>
              <a:rPr lang="en-US" sz="2000" b="1" dirty="0" smtClean="0"/>
              <a:t>meetings; </a:t>
            </a:r>
            <a:r>
              <a:rPr lang="en-US" sz="2000" b="1" dirty="0"/>
              <a:t>parent workshops; home-school books/ emails or </a:t>
            </a:r>
            <a:r>
              <a:rPr lang="en-US" sz="2000" b="1" dirty="0" smtClean="0"/>
              <a:t>phone calls</a:t>
            </a:r>
            <a:r>
              <a:rPr lang="en-US" sz="2000" b="1" dirty="0"/>
              <a:t>. </a:t>
            </a:r>
            <a:endParaRPr lang="en-GB" sz="2000" b="1" dirty="0"/>
          </a:p>
          <a:p>
            <a:endParaRPr lang="en-GB" dirty="0"/>
          </a:p>
        </p:txBody>
      </p:sp>
      <p:sp>
        <p:nvSpPr>
          <p:cNvPr id="8193" name="Rectangle 1"/>
          <p:cNvSpPr>
            <a:spLocks noChangeArrowheads="1"/>
          </p:cNvSpPr>
          <p:nvPr/>
        </p:nvSpPr>
        <p:spPr bwMode="auto">
          <a:xfrm>
            <a:off x="3804187" y="4091880"/>
            <a:ext cx="521497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GB" b="0" i="0" u="none" strike="noStrike" cap="none" normalizeH="0" baseline="0" dirty="0" smtClean="0">
                <a:ln>
                  <a:noFill/>
                </a:ln>
                <a:effectLst/>
                <a:latin typeface="Arial" pitchFamily="34" charset="0"/>
                <a:ea typeface="Times New Roman" pitchFamily="18" charset="0"/>
                <a:cs typeface="Arial" pitchFamily="34" charset="0"/>
              </a:rPr>
              <a:t>If you have concerns about your child you should initially speak to your child’s class teacher. </a:t>
            </a:r>
            <a:r>
              <a:rPr lang="en-US" dirty="0" smtClean="0">
                <a:latin typeface="Arial" pitchFamily="34" charset="0"/>
                <a:ea typeface="Times New Roman" pitchFamily="18" charset="0"/>
                <a:cs typeface="Arial" pitchFamily="34" charset="0"/>
              </a:rPr>
              <a:t>You</a:t>
            </a:r>
            <a:endParaRPr lang="en-US" dirty="0">
              <a:latin typeface="Arial" pitchFamily="34" charset="0"/>
              <a:ea typeface="Times New Roman" pitchFamily="18" charset="0"/>
              <a:cs typeface="Arial" pitchFamily="34" charset="0"/>
            </a:endParaRPr>
          </a:p>
          <a:p>
            <a:pPr lvl="0" fontAlgn="base">
              <a:spcBef>
                <a:spcPct val="0"/>
              </a:spcBef>
              <a:spcAft>
                <a:spcPct val="0"/>
              </a:spcAft>
            </a:pPr>
            <a:r>
              <a:rPr lang="en-US" dirty="0">
                <a:latin typeface="Arial" pitchFamily="34" charset="0"/>
                <a:ea typeface="Times New Roman" pitchFamily="18" charset="0"/>
                <a:cs typeface="Arial" pitchFamily="34" charset="0"/>
              </a:rPr>
              <a:t>can also speak to the Special Educational Needs</a:t>
            </a:r>
          </a:p>
          <a:p>
            <a:pPr lvl="0" fontAlgn="base">
              <a:spcBef>
                <a:spcPct val="0"/>
              </a:spcBef>
              <a:spcAft>
                <a:spcPct val="0"/>
              </a:spcAft>
            </a:pPr>
            <a:r>
              <a:rPr lang="en-US" dirty="0">
                <a:latin typeface="Arial" pitchFamily="34" charset="0"/>
                <a:ea typeface="Times New Roman" pitchFamily="18" charset="0"/>
                <a:cs typeface="Arial" pitchFamily="34" charset="0"/>
              </a:rPr>
              <a:t>Co-</a:t>
            </a:r>
            <a:r>
              <a:rPr lang="en-US" dirty="0" err="1">
                <a:latin typeface="Arial" pitchFamily="34" charset="0"/>
                <a:ea typeface="Times New Roman" pitchFamily="18" charset="0"/>
                <a:cs typeface="Arial" pitchFamily="34" charset="0"/>
              </a:rPr>
              <a:t>ordinator</a:t>
            </a:r>
            <a:r>
              <a:rPr lang="en-US" dirty="0">
                <a:latin typeface="Arial" pitchFamily="34" charset="0"/>
                <a:ea typeface="Times New Roman" pitchFamily="18" charset="0"/>
                <a:cs typeface="Arial" pitchFamily="34" charset="0"/>
              </a:rPr>
              <a:t> (</a:t>
            </a:r>
            <a:r>
              <a:rPr lang="en-US" dirty="0" err="1">
                <a:latin typeface="Arial" pitchFamily="34" charset="0"/>
                <a:ea typeface="Times New Roman" pitchFamily="18" charset="0"/>
                <a:cs typeface="Arial" pitchFamily="34" charset="0"/>
              </a:rPr>
              <a:t>SENCo</a:t>
            </a:r>
            <a:r>
              <a:rPr lang="en-US" dirty="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Mrs</a:t>
            </a:r>
            <a:r>
              <a:rPr lang="en-US" dirty="0" smtClean="0">
                <a:latin typeface="Arial" pitchFamily="34" charset="0"/>
                <a:ea typeface="Times New Roman" pitchFamily="18" charset="0"/>
                <a:cs typeface="Arial" pitchFamily="34" charset="0"/>
              </a:rPr>
              <a:t> </a:t>
            </a:r>
            <a:r>
              <a:rPr lang="en-US" dirty="0" err="1" smtClean="0">
                <a:latin typeface="Arial" pitchFamily="34" charset="0"/>
                <a:ea typeface="Times New Roman" pitchFamily="18" charset="0"/>
                <a:cs typeface="Arial" pitchFamily="34" charset="0"/>
              </a:rPr>
              <a:t>Donnellon</a:t>
            </a:r>
            <a:r>
              <a:rPr lang="en-US" dirty="0" smtClean="0">
                <a:latin typeface="Arial" pitchFamily="34" charset="0"/>
                <a:ea typeface="Times New Roman" pitchFamily="18" charset="0"/>
                <a:cs typeface="Arial" pitchFamily="34" charset="0"/>
              </a:rPr>
              <a:t>. </a:t>
            </a:r>
            <a:r>
              <a:rPr lang="en-US" dirty="0">
                <a:latin typeface="Arial" pitchFamily="34" charset="0"/>
                <a:ea typeface="Times New Roman" pitchFamily="18" charset="0"/>
                <a:cs typeface="Arial" pitchFamily="34" charset="0"/>
              </a:rPr>
              <a:t>You can </a:t>
            </a:r>
            <a:r>
              <a:rPr lang="en-US" dirty="0" smtClean="0">
                <a:latin typeface="Arial" pitchFamily="34" charset="0"/>
                <a:ea typeface="Times New Roman" pitchFamily="18" charset="0"/>
                <a:cs typeface="Arial" pitchFamily="34" charset="0"/>
              </a:rPr>
              <a:t>make an </a:t>
            </a:r>
            <a:r>
              <a:rPr lang="en-US" dirty="0">
                <a:latin typeface="Arial" pitchFamily="34" charset="0"/>
                <a:ea typeface="Times New Roman" pitchFamily="18" charset="0"/>
                <a:cs typeface="Arial" pitchFamily="34" charset="0"/>
              </a:rPr>
              <a:t>appointment to see </a:t>
            </a:r>
            <a:r>
              <a:rPr lang="en-US" dirty="0" smtClean="0">
                <a:latin typeface="Arial" pitchFamily="34" charset="0"/>
                <a:ea typeface="Times New Roman" pitchFamily="18" charset="0"/>
                <a:cs typeface="Arial" pitchFamily="34" charset="0"/>
              </a:rPr>
              <a:t>her at </a:t>
            </a:r>
            <a:r>
              <a:rPr lang="en-US" dirty="0">
                <a:latin typeface="Arial" pitchFamily="34" charset="0"/>
                <a:ea typeface="Times New Roman" pitchFamily="18" charset="0"/>
                <a:cs typeface="Arial" pitchFamily="34" charset="0"/>
              </a:rPr>
              <a:t>a time</a:t>
            </a:r>
          </a:p>
          <a:p>
            <a:pPr lvl="0" fontAlgn="base">
              <a:spcBef>
                <a:spcPct val="0"/>
              </a:spcBef>
              <a:spcAft>
                <a:spcPct val="0"/>
              </a:spcAft>
            </a:pPr>
            <a:r>
              <a:rPr lang="en-US" dirty="0">
                <a:latin typeface="Arial" pitchFamily="34" charset="0"/>
                <a:ea typeface="Times New Roman" pitchFamily="18" charset="0"/>
                <a:cs typeface="Arial" pitchFamily="34" charset="0"/>
              </a:rPr>
              <a:t>convenient for </a:t>
            </a:r>
            <a:r>
              <a:rPr lang="en-US" dirty="0" smtClean="0">
                <a:latin typeface="Arial" pitchFamily="34" charset="0"/>
                <a:ea typeface="Times New Roman" pitchFamily="18" charset="0"/>
                <a:cs typeface="Arial" pitchFamily="34" charset="0"/>
              </a:rPr>
              <a:t>you</a:t>
            </a:r>
            <a:r>
              <a:rPr lang="en-US" dirty="0" smtClean="0">
                <a:latin typeface="Arial" pitchFamily="34" charset="0"/>
                <a:ea typeface="Times New Roman" pitchFamily="18" charset="0"/>
                <a:cs typeface="Arial" pitchFamily="34" charset="0"/>
              </a:rPr>
              <a:t>.</a:t>
            </a:r>
            <a:endParaRPr kumimoji="0" lang="en-GB" sz="2800" b="0" i="0" u="none" strike="noStrike" cap="none" normalizeH="0" baseline="0" dirty="0" smtClean="0">
              <a:ln>
                <a:noFill/>
              </a:ln>
              <a:effectLst/>
              <a:latin typeface="Arial" pitchFamily="34" charset="0"/>
              <a:cs typeface="Arial" pitchFamily="34" charset="0"/>
            </a:endParaRPr>
          </a:p>
        </p:txBody>
      </p:sp>
      <p:sp>
        <p:nvSpPr>
          <p:cNvPr id="6" name="Rectangle 5"/>
          <p:cNvSpPr/>
          <p:nvPr/>
        </p:nvSpPr>
        <p:spPr>
          <a:xfrm>
            <a:off x="7596336" y="6354038"/>
            <a:ext cx="1422825" cy="369332"/>
          </a:xfrm>
          <a:prstGeom prst="rect">
            <a:avLst/>
          </a:prstGeom>
        </p:spPr>
        <p:txBody>
          <a:bodyPr wrap="none">
            <a:spAutoFit/>
          </a:bodyPr>
          <a:lstStyle/>
          <a:p>
            <a:r>
              <a:rPr lang="en-GB" dirty="0" smtClean="0">
                <a:hlinkClick r:id="rId5"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grayscl/>
            <a:extLst>
              <a:ext uri="{BEBA8EAE-BF5A-486C-A8C5-ECC9F3942E4B}">
                <a14:imgProps xmlns:a14="http://schemas.microsoft.com/office/drawing/2010/main" xmlns="">
                  <a14:imgLayer r:embed="rId3">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a:off x="-540568" y="23149"/>
            <a:ext cx="9805451" cy="6858001"/>
          </a:xfrm>
          <a:prstGeom prst="rect">
            <a:avLst/>
          </a:prstGeom>
        </p:spPr>
      </p:pic>
      <p:sp>
        <p:nvSpPr>
          <p:cNvPr id="2" name="Title 1"/>
          <p:cNvSpPr>
            <a:spLocks noGrp="1"/>
          </p:cNvSpPr>
          <p:nvPr>
            <p:ph type="title"/>
          </p:nvPr>
        </p:nvSpPr>
        <p:spPr/>
        <p:txBody>
          <a:bodyPr>
            <a:noAutofit/>
          </a:bodyPr>
          <a:lstStyle/>
          <a:p>
            <a:r>
              <a:rPr lang="en-GB" sz="3200" dirty="0" smtClean="0"/>
              <a:t/>
            </a:r>
            <a:br>
              <a:rPr lang="en-GB" sz="3200" dirty="0" smtClean="0"/>
            </a:br>
            <a:r>
              <a:rPr lang="en-GB" sz="3200" u="sng" dirty="0" smtClean="0"/>
              <a:t>How does the school identify a Special Educational Need?</a:t>
            </a:r>
            <a:r>
              <a:rPr lang="en-GB" sz="4800" u="sng" dirty="0" smtClean="0">
                <a:solidFill>
                  <a:srgbClr val="0070C0"/>
                </a:solidFill>
              </a:rPr>
              <a:t/>
            </a:r>
            <a:br>
              <a:rPr lang="en-GB" sz="4800" u="sng" dirty="0" smtClean="0">
                <a:solidFill>
                  <a:srgbClr val="0070C0"/>
                </a:solidFill>
              </a:rPr>
            </a:br>
            <a:endParaRPr lang="en-GB" sz="4800" u="sng" dirty="0"/>
          </a:p>
        </p:txBody>
      </p:sp>
      <p:sp>
        <p:nvSpPr>
          <p:cNvPr id="3" name="Content Placeholder 2"/>
          <p:cNvSpPr>
            <a:spLocks noGrp="1"/>
          </p:cNvSpPr>
          <p:nvPr>
            <p:ph idx="1"/>
          </p:nvPr>
        </p:nvSpPr>
        <p:spPr>
          <a:xfrm>
            <a:off x="4362157" y="1628800"/>
            <a:ext cx="4614866" cy="4525963"/>
          </a:xfrm>
        </p:spPr>
        <p:txBody>
          <a:bodyPr>
            <a:normAutofit fontScale="85000" lnSpcReduction="10000"/>
          </a:bodyPr>
          <a:lstStyle/>
          <a:p>
            <a:pPr marL="0" indent="0">
              <a:buNone/>
            </a:pPr>
            <a:r>
              <a:rPr lang="en-GB" b="1" dirty="0"/>
              <a:t>At </a:t>
            </a:r>
            <a:r>
              <a:rPr lang="en-GB" b="1" dirty="0" smtClean="0"/>
              <a:t>Morice Town </a:t>
            </a:r>
            <a:r>
              <a:rPr lang="en-GB" b="1" dirty="0"/>
              <a:t>Primary, the attainment and progress of all children is carefully tracked and regularly monitored throughout the school year. If teachers have a concern about the progress or attainment of a child, their behaviour within school or a social interaction difficulty they will discuss their concerns with parents.</a:t>
            </a:r>
          </a:p>
          <a:p>
            <a:pPr>
              <a:buNone/>
            </a:pPr>
            <a:endParaRPr lang="en-GB" dirty="0"/>
          </a:p>
        </p:txBody>
      </p:sp>
      <p:sp>
        <p:nvSpPr>
          <p:cNvPr id="4" name="Rectangle 3"/>
          <p:cNvSpPr/>
          <p:nvPr/>
        </p:nvSpPr>
        <p:spPr>
          <a:xfrm>
            <a:off x="7286644" y="6286520"/>
            <a:ext cx="1422825" cy="369332"/>
          </a:xfrm>
          <a:prstGeom prst="rect">
            <a:avLst/>
          </a:prstGeom>
        </p:spPr>
        <p:txBody>
          <a:bodyPr wrap="none">
            <a:spAutoFit/>
          </a:bodyPr>
          <a:lstStyle/>
          <a:p>
            <a:r>
              <a:rPr lang="en-GB" dirty="0" smtClean="0">
                <a:hlinkClick r:id="rId4"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5892" y="0"/>
            <a:ext cx="9149892" cy="6853587"/>
          </a:xfrm>
          <a:prstGeom prst="rect">
            <a:avLst/>
          </a:prstGeom>
        </p:spPr>
      </p:pic>
      <p:sp>
        <p:nvSpPr>
          <p:cNvPr id="2" name="Title 1"/>
          <p:cNvSpPr>
            <a:spLocks noGrp="1"/>
          </p:cNvSpPr>
          <p:nvPr>
            <p:ph type="title"/>
          </p:nvPr>
        </p:nvSpPr>
        <p:spPr>
          <a:xfrm>
            <a:off x="500034" y="214290"/>
            <a:ext cx="8229600" cy="1143000"/>
          </a:xfrm>
        </p:spPr>
        <p:txBody>
          <a:bodyPr>
            <a:normAutofit fontScale="90000"/>
          </a:bodyPr>
          <a:lstStyle/>
          <a:p>
            <a:r>
              <a:rPr lang="en-GB" sz="2700" dirty="0" smtClean="0"/>
              <a:t/>
            </a:r>
            <a:br>
              <a:rPr lang="en-GB" sz="2700" dirty="0" smtClean="0"/>
            </a:br>
            <a:r>
              <a:rPr lang="en-GB" sz="2700" u="sng" dirty="0" smtClean="0"/>
              <a:t>How does the school support children with a Special Educational Need?</a:t>
            </a:r>
            <a:r>
              <a:rPr lang="en-GB" dirty="0" smtClean="0">
                <a:solidFill>
                  <a:srgbClr val="0070C0"/>
                </a:solidFill>
              </a:rPr>
              <a:t/>
            </a:r>
            <a:br>
              <a:rPr lang="en-GB" dirty="0" smtClean="0">
                <a:solidFill>
                  <a:srgbClr val="0070C0"/>
                </a:solidFill>
              </a:rPr>
            </a:br>
            <a:endParaRPr lang="en-GB" dirty="0"/>
          </a:p>
        </p:txBody>
      </p:sp>
      <p:sp>
        <p:nvSpPr>
          <p:cNvPr id="3" name="Content Placeholder 2"/>
          <p:cNvSpPr>
            <a:spLocks noGrp="1"/>
          </p:cNvSpPr>
          <p:nvPr>
            <p:ph idx="1"/>
          </p:nvPr>
        </p:nvSpPr>
        <p:spPr>
          <a:xfrm>
            <a:off x="500034" y="714356"/>
            <a:ext cx="8229600" cy="2143140"/>
          </a:xfrm>
        </p:spPr>
        <p:txBody>
          <a:bodyPr>
            <a:normAutofit fontScale="92500" lnSpcReduction="20000"/>
          </a:bodyPr>
          <a:lstStyle/>
          <a:p>
            <a:pPr>
              <a:buNone/>
            </a:pPr>
            <a:r>
              <a:rPr lang="en-US" dirty="0" smtClean="0"/>
              <a:t> </a:t>
            </a:r>
            <a:endParaRPr lang="en-GB" dirty="0" smtClean="0"/>
          </a:p>
          <a:p>
            <a:pPr>
              <a:buNone/>
            </a:pPr>
            <a:r>
              <a:rPr lang="en-US" sz="1600" dirty="0" smtClean="0"/>
              <a:t>        The SEN Code of Practice (2014) recognises that ‘Special educational provision is underpinned by high quality teaching and is compromised by anything less’ (pg14). At </a:t>
            </a:r>
            <a:r>
              <a:rPr lang="en-US" sz="1600" dirty="0" err="1" smtClean="0"/>
              <a:t>Morice</a:t>
            </a:r>
            <a:r>
              <a:rPr lang="en-US" sz="1600" dirty="0" smtClean="0"/>
              <a:t> Town Primary Academy our priority is to ensure that all children, including children with SEN have access to outstanding lessons which are appropriately differentiated and personalised to meet the needs of individual children. </a:t>
            </a:r>
            <a:endParaRPr lang="en-GB" sz="1600" dirty="0" smtClean="0"/>
          </a:p>
          <a:p>
            <a:pPr>
              <a:buNone/>
            </a:pPr>
            <a:r>
              <a:rPr lang="en-US" sz="1600" dirty="0" smtClean="0"/>
              <a:t>         We </a:t>
            </a:r>
            <a:r>
              <a:rPr lang="en-US" sz="1600" dirty="0"/>
              <a:t>also </a:t>
            </a:r>
            <a:r>
              <a:rPr lang="en-US" sz="1600" dirty="0" smtClean="0"/>
              <a:t>recognise </a:t>
            </a:r>
            <a:r>
              <a:rPr lang="en-US" sz="1600" dirty="0"/>
              <a:t>that some children will require educational provision that is ‘additional to’ or ‘different from’ this. To achieve this, we engage in a cyclical four-stage process: ‘Assess, Plan, Do and Review’: </a:t>
            </a:r>
            <a:endParaRPr lang="en-GB" sz="1600" dirty="0"/>
          </a:p>
          <a:p>
            <a:pPr>
              <a:buNone/>
            </a:pPr>
            <a:endParaRPr lang="en-GB" dirty="0"/>
          </a:p>
        </p:txBody>
      </p:sp>
      <p:sp>
        <p:nvSpPr>
          <p:cNvPr id="2053" name="Rectangle 5"/>
          <p:cNvSpPr>
            <a:spLocks noChangeArrowheads="1"/>
          </p:cNvSpPr>
          <p:nvPr/>
        </p:nvSpPr>
        <p:spPr bwMode="auto">
          <a:xfrm>
            <a:off x="500034" y="2786058"/>
            <a:ext cx="3714776"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ea typeface="Times New Roman" pitchFamily="18" charset="0"/>
                <a:cs typeface="Times New Roman" pitchFamily="18" charset="0"/>
              </a:rPr>
              <a:t> </a:t>
            </a:r>
            <a:r>
              <a:rPr kumimoji="0" lang="en-US" sz="2000" b="1" i="0" u="none" strike="noStrike" cap="none" normalizeH="0" baseline="0" dirty="0" smtClean="0">
                <a:ln>
                  <a:noFill/>
                </a:ln>
                <a:solidFill>
                  <a:srgbClr val="002060"/>
                </a:solidFill>
                <a:effectLst/>
                <a:ea typeface="Times New Roman" pitchFamily="18" charset="0"/>
                <a:cs typeface="Times New Roman" pitchFamily="18" charset="0"/>
              </a:rPr>
              <a:t>Assess</a:t>
            </a:r>
            <a:r>
              <a:rPr kumimoji="0" lang="en-US" b="0" i="0" u="none" strike="noStrike" cap="none" normalizeH="0" baseline="0" dirty="0" smtClean="0">
                <a:ln>
                  <a:noFill/>
                </a:ln>
                <a:solidFill>
                  <a:srgbClr val="002060"/>
                </a:solidFill>
                <a:effectLst/>
                <a:ea typeface="Times New Roman" pitchFamily="18" charset="0"/>
                <a:cs typeface="Times New Roman" pitchFamily="18" charset="0"/>
              </a:rPr>
              <a:t>: The class teachers and if necessary the SENCo and professionals from external agencies, assess the needs of the individuals. </a:t>
            </a:r>
            <a:endParaRPr kumimoji="0" lang="en-GB" sz="1100" b="0"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5143504" y="2786058"/>
            <a:ext cx="3786214"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accent6">
                    <a:lumMod val="75000"/>
                  </a:schemeClr>
                </a:solidFill>
                <a:effectLst/>
                <a:ea typeface="Times New Roman" pitchFamily="18" charset="0"/>
                <a:cs typeface="Times New Roman" pitchFamily="18" charset="0"/>
              </a:rPr>
              <a:t> </a:t>
            </a:r>
            <a:r>
              <a:rPr kumimoji="0" lang="en-US" sz="2000" b="1" i="0" u="none" strike="noStrike" cap="none" normalizeH="0" baseline="0" dirty="0" smtClean="0">
                <a:ln>
                  <a:noFill/>
                </a:ln>
                <a:solidFill>
                  <a:schemeClr val="accent6">
                    <a:lumMod val="75000"/>
                  </a:schemeClr>
                </a:solidFill>
                <a:effectLst/>
                <a:ea typeface="Times New Roman" pitchFamily="18" charset="0"/>
                <a:cs typeface="Times New Roman" pitchFamily="18" charset="0"/>
              </a:rPr>
              <a:t>Plan</a:t>
            </a:r>
            <a:r>
              <a:rPr kumimoji="0" lang="en-US" b="0" i="0" u="none" strike="noStrike" cap="none" normalizeH="0" baseline="0" dirty="0" smtClean="0">
                <a:ln>
                  <a:noFill/>
                </a:ln>
                <a:solidFill>
                  <a:schemeClr val="accent6">
                    <a:lumMod val="75000"/>
                  </a:schemeClr>
                </a:solidFill>
                <a:effectLst/>
                <a:ea typeface="Times New Roman" pitchFamily="18" charset="0"/>
                <a:cs typeface="Times New Roman" pitchFamily="18" charset="0"/>
              </a:rPr>
              <a:t>: We identify the barriers to learning, intended outcomes</a:t>
            </a:r>
            <a:r>
              <a:rPr kumimoji="0" lang="en-US" b="0" i="0" u="none" strike="noStrike" cap="none" normalizeH="0" dirty="0" smtClean="0">
                <a:ln>
                  <a:noFill/>
                </a:ln>
                <a:solidFill>
                  <a:schemeClr val="accent6">
                    <a:lumMod val="75000"/>
                  </a:schemeClr>
                </a:solidFill>
                <a:effectLst/>
                <a:ea typeface="Times New Roman" pitchFamily="18" charset="0"/>
                <a:cs typeface="Times New Roman" pitchFamily="18" charset="0"/>
              </a:rPr>
              <a:t> and plan</a:t>
            </a:r>
            <a:r>
              <a:rPr kumimoji="0" lang="en-US" b="0" i="0" u="none" strike="noStrike" cap="none" normalizeH="0" baseline="0" dirty="0" smtClean="0">
                <a:ln>
                  <a:noFill/>
                </a:ln>
                <a:solidFill>
                  <a:schemeClr val="accent6">
                    <a:lumMod val="75000"/>
                  </a:schemeClr>
                </a:solidFill>
                <a:effectLst/>
                <a:ea typeface="Times New Roman" pitchFamily="18" charset="0"/>
                <a:cs typeface="Times New Roman" pitchFamily="18" charset="0"/>
              </a:rPr>
              <a:t> appropriate support and intervention to meet those outcomes. </a:t>
            </a:r>
            <a:endParaRPr kumimoji="0" lang="en-US" sz="2800" b="0" i="0" u="none" strike="noStrike" cap="none" normalizeH="0" baseline="0" dirty="0" smtClean="0">
              <a:ln>
                <a:noFill/>
              </a:ln>
              <a:solidFill>
                <a:schemeClr val="accent6">
                  <a:lumMod val="75000"/>
                </a:schemeClr>
              </a:solidFill>
              <a:effectLst/>
              <a:cs typeface="Arial" pitchFamily="34" charset="0"/>
            </a:endParaRPr>
          </a:p>
        </p:txBody>
      </p:sp>
      <p:sp>
        <p:nvSpPr>
          <p:cNvPr id="2055" name="Rectangle 7"/>
          <p:cNvSpPr>
            <a:spLocks noChangeArrowheads="1"/>
          </p:cNvSpPr>
          <p:nvPr/>
        </p:nvSpPr>
        <p:spPr bwMode="auto">
          <a:xfrm>
            <a:off x="500034" y="4286256"/>
            <a:ext cx="44291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ea typeface="Times New Roman" pitchFamily="18" charset="0"/>
                <a:cs typeface="Times New Roman" pitchFamily="18" charset="0"/>
              </a:rPr>
              <a:t>Do</a:t>
            </a:r>
            <a:r>
              <a:rPr kumimoji="0" lang="en-US" b="0" i="0" u="none" strike="noStrike" cap="none" normalizeH="0" baseline="0" dirty="0" smtClean="0">
                <a:ln>
                  <a:noFill/>
                </a:ln>
                <a:solidFill>
                  <a:srgbClr val="C00000"/>
                </a:solidFill>
                <a:effectLst/>
                <a:ea typeface="Times New Roman" pitchFamily="18" charset="0"/>
                <a:cs typeface="Times New Roman" pitchFamily="18" charset="0"/>
              </a:rPr>
              <a:t>: We provide appropriate support either within the classroom or as</a:t>
            </a:r>
            <a:r>
              <a:rPr kumimoji="0" lang="en-US" sz="2400" b="0" i="0" u="none" strike="noStrike" cap="none" normalizeH="0" baseline="0" dirty="0" smtClean="0">
                <a:ln>
                  <a:noFill/>
                </a:ln>
                <a:solidFill>
                  <a:srgbClr val="C00000"/>
                </a:solidFill>
                <a:effectLst/>
                <a:ea typeface="Times New Roman" pitchFamily="18" charset="0"/>
                <a:cs typeface="Times New Roman" pitchFamily="18" charset="0"/>
              </a:rPr>
              <a:t> </a:t>
            </a:r>
            <a:r>
              <a:rPr kumimoji="0" lang="en-US" b="0" i="0" u="none" strike="noStrike" cap="none" normalizeH="0" baseline="0" dirty="0" smtClean="0">
                <a:ln>
                  <a:noFill/>
                </a:ln>
                <a:solidFill>
                  <a:srgbClr val="C00000"/>
                </a:solidFill>
                <a:effectLst/>
                <a:ea typeface="Times New Roman" pitchFamily="18" charset="0"/>
                <a:cs typeface="Times New Roman" pitchFamily="18" charset="0"/>
              </a:rPr>
              <a:t>part</a:t>
            </a:r>
            <a:r>
              <a:rPr kumimoji="0" lang="en-US" sz="2400" b="0" i="0" u="none" strike="noStrike" cap="none" normalizeH="0" baseline="0" dirty="0" smtClean="0">
                <a:ln>
                  <a:noFill/>
                </a:ln>
                <a:solidFill>
                  <a:srgbClr val="C00000"/>
                </a:solidFill>
                <a:effectLst/>
                <a:ea typeface="Times New Roman" pitchFamily="18" charset="0"/>
                <a:cs typeface="Times New Roman" pitchFamily="18" charset="0"/>
              </a:rPr>
              <a:t> </a:t>
            </a:r>
            <a:r>
              <a:rPr kumimoji="0" lang="en-US" b="0" i="0" u="none" strike="noStrike" cap="none" normalizeH="0" baseline="0" dirty="0" smtClean="0">
                <a:ln>
                  <a:noFill/>
                </a:ln>
                <a:solidFill>
                  <a:srgbClr val="C00000"/>
                </a:solidFill>
                <a:effectLst/>
                <a:ea typeface="Times New Roman" pitchFamily="18" charset="0"/>
                <a:cs typeface="Times New Roman" pitchFamily="18" charset="0"/>
              </a:rPr>
              <a:t>of a targeted intervention programme. This could involve the provision of a resource, a change in an approach to learning, access to technology or working with an adult. This support is recorded on an Individual Education Plan (IEP)</a:t>
            </a:r>
            <a:endParaRPr kumimoji="0" lang="en-GB" sz="1100" b="0" i="0" u="none" strike="noStrike" cap="none" normalizeH="0" baseline="0" dirty="0" smtClean="0">
              <a:ln>
                <a:noFill/>
              </a:ln>
              <a:solidFill>
                <a:srgbClr val="C0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5143504" y="4429132"/>
            <a:ext cx="3429024"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accent3">
                    <a:lumMod val="50000"/>
                  </a:schemeClr>
                </a:solidFill>
                <a:effectLst/>
                <a:ea typeface="Times New Roman" pitchFamily="18" charset="0"/>
                <a:cs typeface="Times New Roman" pitchFamily="18" charset="0"/>
              </a:rPr>
              <a:t>Review</a:t>
            </a:r>
            <a:r>
              <a:rPr kumimoji="0" lang="en-US" b="0" i="0" u="none" strike="noStrike" cap="none" normalizeH="0" baseline="0" dirty="0" smtClean="0">
                <a:ln>
                  <a:noFill/>
                </a:ln>
                <a:solidFill>
                  <a:schemeClr val="accent3">
                    <a:lumMod val="50000"/>
                  </a:schemeClr>
                </a:solidFill>
                <a:effectLst/>
                <a:ea typeface="Times New Roman" pitchFamily="18" charset="0"/>
                <a:cs typeface="Times New Roman" pitchFamily="18" charset="0"/>
              </a:rPr>
              <a:t>: We evaluate the impact of the support provided and consider whether changes to the support need to be made. </a:t>
            </a:r>
            <a:endParaRPr kumimoji="0" lang="en-US" sz="2800" b="0" i="0" u="none" strike="noStrike" cap="none" normalizeH="0" baseline="0" dirty="0" smtClean="0">
              <a:ln>
                <a:noFill/>
              </a:ln>
              <a:solidFill>
                <a:schemeClr val="accent3">
                  <a:lumMod val="50000"/>
                </a:schemeClr>
              </a:solidFill>
              <a:effectLst/>
              <a:cs typeface="Arial" pitchFamily="34" charset="0"/>
            </a:endParaRPr>
          </a:p>
        </p:txBody>
      </p:sp>
      <p:sp>
        <p:nvSpPr>
          <p:cNvPr id="19" name="Rectangle 18"/>
          <p:cNvSpPr/>
          <p:nvPr/>
        </p:nvSpPr>
        <p:spPr>
          <a:xfrm>
            <a:off x="7500958" y="6143644"/>
            <a:ext cx="1422825" cy="369332"/>
          </a:xfrm>
          <a:prstGeom prst="rect">
            <a:avLst/>
          </a:prstGeom>
        </p:spPr>
        <p:txBody>
          <a:bodyPr wrap="none">
            <a:spAutoFit/>
          </a:bodyPr>
          <a:lstStyle/>
          <a:p>
            <a:r>
              <a:rPr lang="en-GB" dirty="0" smtClean="0">
                <a:hlinkClick r:id="rId3"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schemeClr val="accent4">
                <a:shade val="45000"/>
                <a:satMod val="135000"/>
              </a:schemeClr>
              <a:prstClr val="white"/>
            </a:duotone>
            <a:extLst>
              <a:ext uri="{BEBA8EAE-BF5A-486C-A8C5-ECC9F3942E4B}">
                <a14:imgProps xmlns:a14="http://schemas.microsoft.com/office/drawing/2010/main" xmlns="">
                  <a14:imgLayer r:embed="rId3">
                    <a14:imgEffect>
                      <a14:saturation sat="66000"/>
                    </a14:imgEffect>
                    <a14:imgEffect>
                      <a14:brightnessContrast bright="20000" contrast="-40000"/>
                    </a14:imgEffect>
                  </a14:imgLayer>
                </a14:imgProps>
              </a:ext>
              <a:ext uri="{28A0092B-C50C-407E-A947-70E740481C1C}">
                <a14:useLocalDpi xmlns:a14="http://schemas.microsoft.com/office/drawing/2010/main" xmlns="" val="0"/>
              </a:ext>
            </a:extLst>
          </a:blip>
          <a:stretch>
            <a:fillRect/>
          </a:stretch>
        </p:blipFill>
        <p:spPr>
          <a:xfrm flipH="1">
            <a:off x="-602869" y="-9677"/>
            <a:ext cx="11501518" cy="6867677"/>
          </a:xfrm>
          <a:prstGeom prst="rect">
            <a:avLst/>
          </a:prstGeom>
          <a:noFill/>
          <a:ln>
            <a:noFill/>
          </a:ln>
        </p:spPr>
      </p:pic>
      <p:sp>
        <p:nvSpPr>
          <p:cNvPr id="2" name="Title 1"/>
          <p:cNvSpPr>
            <a:spLocks noGrp="1"/>
          </p:cNvSpPr>
          <p:nvPr>
            <p:ph type="title"/>
          </p:nvPr>
        </p:nvSpPr>
        <p:spPr>
          <a:xfrm>
            <a:off x="467544" y="260648"/>
            <a:ext cx="8229600" cy="1143000"/>
          </a:xfrm>
        </p:spPr>
        <p:txBody>
          <a:bodyPr>
            <a:normAutofit fontScale="90000"/>
          </a:bodyPr>
          <a:lstStyle/>
          <a:p>
            <a:r>
              <a:rPr lang="en-GB" sz="3100" dirty="0" smtClean="0"/>
              <a:t/>
            </a:r>
            <a:br>
              <a:rPr lang="en-GB" sz="3100" dirty="0" smtClean="0"/>
            </a:br>
            <a:r>
              <a:rPr lang="en-GB" sz="3100" u="sng" dirty="0" smtClean="0"/>
              <a:t>What training and specialist expertise do the staff at Morice Town Primary have around SEN?</a:t>
            </a:r>
            <a:r>
              <a:rPr lang="en-GB" u="sng" dirty="0" smtClean="0">
                <a:solidFill>
                  <a:srgbClr val="FF0000"/>
                </a:solidFill>
              </a:rPr>
              <a:t/>
            </a:r>
            <a:br>
              <a:rPr lang="en-GB" u="sng" dirty="0" smtClean="0">
                <a:solidFill>
                  <a:srgbClr val="FF0000"/>
                </a:solidFill>
              </a:rPr>
            </a:br>
            <a:endParaRPr lang="en-GB" u="sng" dirty="0">
              <a:solidFill>
                <a:srgbClr val="FF0000"/>
              </a:solidFill>
            </a:endParaRPr>
          </a:p>
        </p:txBody>
      </p:sp>
      <p:sp>
        <p:nvSpPr>
          <p:cNvPr id="3" name="Content Placeholder 2"/>
          <p:cNvSpPr>
            <a:spLocks noGrp="1"/>
          </p:cNvSpPr>
          <p:nvPr>
            <p:ph idx="1"/>
          </p:nvPr>
        </p:nvSpPr>
        <p:spPr>
          <a:xfrm>
            <a:off x="0" y="1571612"/>
            <a:ext cx="4906888" cy="4870986"/>
          </a:xfrm>
        </p:spPr>
        <p:txBody>
          <a:bodyPr>
            <a:normAutofit/>
          </a:bodyPr>
          <a:lstStyle/>
          <a:p>
            <a:pPr>
              <a:buNone/>
            </a:pPr>
            <a:r>
              <a:rPr lang="en-GB" dirty="0" smtClean="0"/>
              <a:t>   </a:t>
            </a:r>
            <a:r>
              <a:rPr lang="en-GB" sz="2400" dirty="0" smtClean="0"/>
              <a:t>Teachers </a:t>
            </a:r>
            <a:r>
              <a:rPr lang="en-GB" sz="2400" dirty="0"/>
              <a:t>and support staff attend training courses run by outside support agencies that are relevant to the needs of the children at our school. Training might involve all staff or just specific members of staff who will be working with individually or with groups of children. This training includes Speech and Language, Autism Spectrum Disorder and Dyslexia.</a:t>
            </a:r>
          </a:p>
          <a:p>
            <a:pPr>
              <a:buNone/>
            </a:pPr>
            <a:r>
              <a:rPr lang="en-GB" sz="2400" dirty="0"/>
              <a:t> </a:t>
            </a:r>
          </a:p>
          <a:p>
            <a:pPr>
              <a:buNone/>
            </a:pPr>
            <a:endParaRPr lang="en-GB" dirty="0"/>
          </a:p>
        </p:txBody>
      </p:sp>
      <p:sp>
        <p:nvSpPr>
          <p:cNvPr id="4" name="Rectangle 3"/>
          <p:cNvSpPr/>
          <p:nvPr/>
        </p:nvSpPr>
        <p:spPr>
          <a:xfrm>
            <a:off x="7429520" y="6286520"/>
            <a:ext cx="1422825" cy="369332"/>
          </a:xfrm>
          <a:prstGeom prst="rect">
            <a:avLst/>
          </a:prstGeom>
        </p:spPr>
        <p:txBody>
          <a:bodyPr wrap="none">
            <a:spAutoFit/>
          </a:bodyPr>
          <a:lstStyle/>
          <a:p>
            <a:r>
              <a:rPr lang="en-GB" dirty="0" smtClean="0">
                <a:hlinkClick r:id="rId4"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lum bright="70000" contrast="-70000"/>
            <a:extLst>
              <a:ext uri="{28A0092B-C50C-407E-A947-70E740481C1C}">
                <a14:useLocalDpi xmlns:a14="http://schemas.microsoft.com/office/drawing/2010/main" xmlns="" val="0"/>
              </a:ext>
            </a:extLst>
          </a:blip>
          <a:stretch>
            <a:fillRect/>
          </a:stretch>
        </p:blipFill>
        <p:spPr>
          <a:xfrm>
            <a:off x="-252536" y="0"/>
            <a:ext cx="10183287" cy="6858000"/>
          </a:xfrm>
          <a:prstGeom prst="rect">
            <a:avLst/>
          </a:prstGeom>
        </p:spPr>
      </p:pic>
      <p:sp>
        <p:nvSpPr>
          <p:cNvPr id="2" name="Title 1"/>
          <p:cNvSpPr>
            <a:spLocks noGrp="1"/>
          </p:cNvSpPr>
          <p:nvPr>
            <p:ph type="title"/>
          </p:nvPr>
        </p:nvSpPr>
        <p:spPr/>
        <p:txBody>
          <a:bodyPr>
            <a:normAutofit fontScale="90000"/>
          </a:bodyPr>
          <a:lstStyle/>
          <a:p>
            <a:r>
              <a:rPr lang="en-GB" sz="3100" dirty="0" smtClean="0"/>
              <a:t>What further external support can the school access to support children and their families?</a:t>
            </a:r>
            <a:r>
              <a:rPr lang="en-GB" dirty="0" smtClean="0">
                <a:solidFill>
                  <a:srgbClr val="0070C0"/>
                </a:solidFill>
              </a:rPr>
              <a:t/>
            </a:r>
            <a:br>
              <a:rPr lang="en-GB" dirty="0" smtClean="0">
                <a:solidFill>
                  <a:srgbClr val="0070C0"/>
                </a:solidFill>
              </a:rPr>
            </a:br>
            <a:endParaRPr lang="en-GB" dirty="0"/>
          </a:p>
        </p:txBody>
      </p:sp>
      <p:sp>
        <p:nvSpPr>
          <p:cNvPr id="3" name="Content Placeholder 2"/>
          <p:cNvSpPr>
            <a:spLocks noGrp="1"/>
          </p:cNvSpPr>
          <p:nvPr>
            <p:ph idx="1"/>
          </p:nvPr>
        </p:nvSpPr>
        <p:spPr>
          <a:xfrm>
            <a:off x="457200" y="1600200"/>
            <a:ext cx="7972452" cy="4114815"/>
          </a:xfrm>
        </p:spPr>
        <p:txBody>
          <a:bodyPr>
            <a:normAutofit fontScale="92500" lnSpcReduction="20000"/>
          </a:bodyPr>
          <a:lstStyle/>
          <a:p>
            <a:pPr>
              <a:buNone/>
            </a:pPr>
            <a:r>
              <a:rPr lang="en-GB" dirty="0" smtClean="0"/>
              <a:t>    </a:t>
            </a:r>
            <a:r>
              <a:rPr lang="en-GB" sz="3000" dirty="0" smtClean="0"/>
              <a:t>We have access to a range of external support services including the Multi Agency Support Team (MAST), Communication Interaction Team (CIT), Children’s Speech and Language Service, Inclusion works, Social Care, SEND SAS (Strategic Advice and Support), Plymouth Psychology Service and Counselling services. The Plymouth Online Directory (POD) is a very useful website which contains details Primary Schools, Secondary Schools, Special Schools and agencies involved in supporting children and young people.</a:t>
            </a:r>
            <a:endParaRPr lang="en-GB" dirty="0" smtClean="0"/>
          </a:p>
          <a:p>
            <a:endParaRPr lang="en-GB" dirty="0"/>
          </a:p>
        </p:txBody>
      </p:sp>
      <p:sp>
        <p:nvSpPr>
          <p:cNvPr id="5" name="Rectangle 4"/>
          <p:cNvSpPr/>
          <p:nvPr/>
        </p:nvSpPr>
        <p:spPr>
          <a:xfrm>
            <a:off x="7215206" y="6143644"/>
            <a:ext cx="1422825" cy="369332"/>
          </a:xfrm>
          <a:prstGeom prst="rect">
            <a:avLst/>
          </a:prstGeom>
        </p:spPr>
        <p:txBody>
          <a:bodyPr wrap="none">
            <a:spAutoFit/>
          </a:bodyPr>
          <a:lstStyle/>
          <a:p>
            <a:r>
              <a:rPr lang="en-GB" dirty="0" smtClean="0">
                <a:hlinkClick r:id="rId3" action="ppaction://hlinksldjump"/>
              </a:rPr>
              <a:t>BACK TO TOP</a:t>
            </a: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u="sng" dirty="0" smtClean="0"/>
              <a:t>How are parents/carers and children supported to share their views and concerns, and work alongside the school?</a:t>
            </a:r>
            <a:br>
              <a:rPr lang="en-GB" sz="2800" u="sng" dirty="0" smtClean="0"/>
            </a:br>
            <a:endParaRPr lang="en-GB" sz="2800" u="sng" dirty="0"/>
          </a:p>
        </p:txBody>
      </p:sp>
      <p:sp>
        <p:nvSpPr>
          <p:cNvPr id="3" name="Content Placeholder 2"/>
          <p:cNvSpPr>
            <a:spLocks noGrp="1"/>
          </p:cNvSpPr>
          <p:nvPr>
            <p:ph idx="1"/>
          </p:nvPr>
        </p:nvSpPr>
        <p:spPr>
          <a:xfrm>
            <a:off x="457200" y="1600200"/>
            <a:ext cx="8258204" cy="4543443"/>
          </a:xfrm>
        </p:spPr>
        <p:txBody>
          <a:bodyPr>
            <a:normAutofit fontScale="70000" lnSpcReduction="20000"/>
          </a:bodyPr>
          <a:lstStyle/>
          <a:p>
            <a:pPr>
              <a:buNone/>
            </a:pPr>
            <a:r>
              <a:rPr lang="en-GB" dirty="0" smtClean="0"/>
              <a:t>      At Morice Town </a:t>
            </a:r>
            <a:r>
              <a:rPr lang="en-GB" dirty="0"/>
              <a:t>Primary we recognise the value of working in collaboration with parents and carers of children with SEN in order to achieve the best outcomes for them. As a school we strive to ensure a high level of communication with parents so that you feel well informed about what is happening in school and how your child is progressing. This includes our Parents’ meetings once a term for our SEN children and those on a ‘</a:t>
            </a:r>
            <a:r>
              <a:rPr lang="en-GB" dirty="0" smtClean="0"/>
              <a:t>Record of </a:t>
            </a:r>
            <a:r>
              <a:rPr lang="en-GB" dirty="0"/>
              <a:t>Concern’, a written report and additional meetings should they be necessary with the class teacher, SENCo, Headteacher or professionals for outside support agencies working with your child.</a:t>
            </a:r>
          </a:p>
          <a:p>
            <a:pPr>
              <a:buNone/>
            </a:pPr>
            <a:r>
              <a:rPr lang="en-GB" dirty="0"/>
              <a:t> </a:t>
            </a:r>
          </a:p>
          <a:p>
            <a:pPr>
              <a:buNone/>
            </a:pPr>
            <a:r>
              <a:rPr lang="en-GB" dirty="0" smtClean="0"/>
              <a:t>     For </a:t>
            </a:r>
            <a:r>
              <a:rPr lang="en-GB" dirty="0"/>
              <a:t>children with Education, Health and Care </a:t>
            </a:r>
            <a:r>
              <a:rPr lang="en-GB" dirty="0" smtClean="0"/>
              <a:t>Plans, </a:t>
            </a:r>
            <a:r>
              <a:rPr lang="en-GB" dirty="0"/>
              <a:t>parents will be invited to attend their Annual Review meeting in which children’s progress against their individual targets is looked at in detail and future provision is jointly agreed.</a:t>
            </a:r>
          </a:p>
          <a:p>
            <a:endParaRPr lang="en-GB" dirty="0"/>
          </a:p>
        </p:txBody>
      </p:sp>
      <p:sp>
        <p:nvSpPr>
          <p:cNvPr id="4" name="Rectangle 3"/>
          <p:cNvSpPr/>
          <p:nvPr/>
        </p:nvSpPr>
        <p:spPr>
          <a:xfrm>
            <a:off x="7429520" y="6072206"/>
            <a:ext cx="1422825" cy="369332"/>
          </a:xfrm>
          <a:prstGeom prst="rect">
            <a:avLst/>
          </a:prstGeom>
        </p:spPr>
        <p:txBody>
          <a:bodyPr wrap="none">
            <a:spAutoFit/>
          </a:bodyPr>
          <a:lstStyle/>
          <a:p>
            <a:r>
              <a:rPr lang="en-GB" dirty="0" smtClean="0">
                <a:hlinkClick r:id="rId3" action="ppaction://hlinksldjump"/>
              </a:rPr>
              <a:t>BACK TO TOP</a:t>
            </a: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1468</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MORICE TOWN PRIMARY ACADEMY Special Educational Needs (SEN) Information Report 2020-2021</vt:lpstr>
      <vt:lpstr>Special Educational Needs- Frequently asked Questions</vt:lpstr>
      <vt:lpstr>What Does SEN Mean?</vt:lpstr>
      <vt:lpstr> Who are the best people to talk to in this school if I think my child may have a Special Educational Need? </vt:lpstr>
      <vt:lpstr> How does the school identify a Special Educational Need? </vt:lpstr>
      <vt:lpstr> How does the school support children with a Special Educational Need? </vt:lpstr>
      <vt:lpstr> What training and specialist expertise do the staff at Morice Town Primary have around SEN? </vt:lpstr>
      <vt:lpstr>What further external support can the school access to support children and their families? </vt:lpstr>
      <vt:lpstr>How are parents/carers and children supported to share their views and concerns, and work alongside the school? </vt:lpstr>
      <vt:lpstr>How does the school support children and their families when they join our Foundation Class and when they leave to join Secondary School? </vt:lpstr>
      <vt:lpstr>How will the school let me know if they have any concerns about my child’s learning in school? </vt:lpstr>
      <vt:lpstr>Where can I find information about the Local Authority’s ‘Local Offer’?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Educational Needs (SEN) Information Report</dc:title>
  <dc:creator>zak</dc:creator>
  <cp:lastModifiedBy>J Roberts</cp:lastModifiedBy>
  <cp:revision>37</cp:revision>
  <dcterms:created xsi:type="dcterms:W3CDTF">2014-11-26T11:28:17Z</dcterms:created>
  <dcterms:modified xsi:type="dcterms:W3CDTF">2020-11-01T16:52:03Z</dcterms:modified>
</cp:coreProperties>
</file>