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23"/>
  </p:notesMasterIdLst>
  <p:handoutMasterIdLst>
    <p:handoutMasterId r:id="rId24"/>
  </p:handoutMasterIdLst>
  <p:sldIdLst>
    <p:sldId id="258" r:id="rId2"/>
    <p:sldId id="267" r:id="rId3"/>
    <p:sldId id="264" r:id="rId4"/>
    <p:sldId id="275" r:id="rId5"/>
    <p:sldId id="276" r:id="rId6"/>
    <p:sldId id="277" r:id="rId7"/>
    <p:sldId id="279" r:id="rId8"/>
    <p:sldId id="278" r:id="rId9"/>
    <p:sldId id="281" r:id="rId10"/>
    <p:sldId id="282" r:id="rId11"/>
    <p:sldId id="283" r:id="rId12"/>
    <p:sldId id="284" r:id="rId13"/>
    <p:sldId id="285" r:id="rId14"/>
    <p:sldId id="286" r:id="rId15"/>
    <p:sldId id="263" r:id="rId16"/>
    <p:sldId id="287" r:id="rId17"/>
    <p:sldId id="288" r:id="rId18"/>
    <p:sldId id="289" r:id="rId19"/>
    <p:sldId id="290" r:id="rId20"/>
    <p:sldId id="291" r:id="rId21"/>
    <p:sldId id="292" r:id="rId22"/>
  </p:sldIdLst>
  <p:sldSz cx="9144000" cy="6858000" type="screen4x3"/>
  <p:notesSz cx="6858000" cy="9144000"/>
  <p:embeddedFontLst>
    <p:embeddedFont>
      <p:font typeface="Sassoon Infant Rg" panose="02000503030000020003" pitchFamily="50" charset="0"/>
      <p:regular r:id="rId25"/>
      <p:bold r:id="rId26"/>
    </p:embeddedFont>
    <p:embeddedFont>
      <p:font typeface="MS PGothic" panose="020B0600070205080204" pitchFamily="34" charset="-128"/>
      <p:regular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Twinkl" pitchFamily="2" charset="0"/>
      <p:regular r:id="rId32"/>
      <p:bold r:id="rId33"/>
    </p:embeddedFont>
    <p:embeddedFont>
      <p:font typeface="MS PGothic" panose="020B0600070205080204" pitchFamily="34" charset="-128"/>
      <p:regular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B9BE"/>
    <a:srgbClr val="8ACBC0"/>
    <a:srgbClr val="25B7BC"/>
    <a:srgbClr val="18A0DB"/>
    <a:srgbClr val="DE1E5A"/>
    <a:srgbClr val="BC0105"/>
    <a:srgbClr val="4DB1E3"/>
    <a:srgbClr val="80C1EB"/>
    <a:srgbClr val="ACDDF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1320" y="72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32" Type="http://schemas.openxmlformats.org/officeDocument/2006/relationships/font" Target="fonts/font8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4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08/02/2020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08/02/2020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4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3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www.saferinternet.org.uk/safer-internet-day/safer-internet-day-2020/i-am-educator/film-what-does-my-avatar-say-about-me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MS PGothic" panose="020B0600070205080204" pitchFamily="34" charset="-128"/>
              </a:rPr>
              <a:t>This Is Me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755650" y="1473201"/>
            <a:ext cx="7632700" cy="495108"/>
          </a:xfrm>
          <a:prstGeom prst="rect">
            <a:avLst/>
          </a:prstGeom>
          <a:solidFill>
            <a:srgbClr val="8ACB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altLang="en-US" dirty="0">
                <a:solidFill>
                  <a:schemeClr val="tx1"/>
                </a:solidFill>
                <a:latin typeface="Twinkl" pitchFamily="2" charset="0"/>
                <a:ea typeface="MS PGothic" panose="020B0600070205080204" pitchFamily="34" charset="-128"/>
              </a:rPr>
              <a:t>What do you like to do online?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2121945"/>
            <a:ext cx="7632700" cy="495108"/>
          </a:xfrm>
          <a:prstGeom prst="rect">
            <a:avLst/>
          </a:prstGeom>
          <a:solidFill>
            <a:srgbClr val="8ACB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altLang="en-US" dirty="0">
                <a:solidFill>
                  <a:schemeClr val="tx1"/>
                </a:solidFill>
                <a:latin typeface="Twinkl" pitchFamily="2" charset="0"/>
                <a:ea typeface="MS PGothic" panose="020B0600070205080204" pitchFamily="34" charset="-128"/>
              </a:rPr>
              <a:t>Who likes to do the same/different?</a:t>
            </a:r>
          </a:p>
        </p:txBody>
      </p:sp>
      <p:sp>
        <p:nvSpPr>
          <p:cNvPr id="6" name="Rectangle 5"/>
          <p:cNvSpPr/>
          <p:nvPr/>
        </p:nvSpPr>
        <p:spPr>
          <a:xfrm>
            <a:off x="755650" y="2770689"/>
            <a:ext cx="7632700" cy="495108"/>
          </a:xfrm>
          <a:prstGeom prst="rect">
            <a:avLst/>
          </a:prstGeom>
          <a:solidFill>
            <a:srgbClr val="8ACB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chemeClr val="tx1"/>
                </a:solidFill>
                <a:latin typeface="Twinkl" pitchFamily="2" charset="0"/>
                <a:ea typeface="MS PGothic" panose="020B0600070205080204" pitchFamily="34" charset="-128"/>
              </a:rPr>
              <a:t>Is it OK for people to like different things online?</a:t>
            </a:r>
          </a:p>
        </p:txBody>
      </p:sp>
      <p:sp>
        <p:nvSpPr>
          <p:cNvPr id="7" name="Rectangle 6"/>
          <p:cNvSpPr/>
          <p:nvPr/>
        </p:nvSpPr>
        <p:spPr>
          <a:xfrm>
            <a:off x="755650" y="3419433"/>
            <a:ext cx="7632700" cy="495108"/>
          </a:xfrm>
          <a:prstGeom prst="rect">
            <a:avLst/>
          </a:prstGeom>
          <a:solidFill>
            <a:srgbClr val="8ACB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b="1" dirty="0">
                <a:solidFill>
                  <a:schemeClr val="tx1"/>
                </a:solidFill>
                <a:latin typeface="Twinkl" pitchFamily="2" charset="0"/>
                <a:ea typeface="MS PGothic" panose="020B0600070205080204" pitchFamily="34" charset="-128"/>
              </a:rPr>
              <a:t>What could we do to make the internet better?</a:t>
            </a:r>
          </a:p>
        </p:txBody>
      </p:sp>
    </p:spTree>
    <p:extLst>
      <p:ext uri="{BB962C8B-B14F-4D97-AF65-F5344CB8AC3E}">
        <p14:creationId xmlns:p14="http://schemas.microsoft.com/office/powerpoint/2010/main" val="1314418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Together for a Better Internet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849086" y="1443841"/>
            <a:ext cx="2445983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dirty="0"/>
              <a:t>The theme this year asks us to work together to make an internet where we are free to be ourselves. We are #</a:t>
            </a:r>
            <a:r>
              <a:rPr lang="en-GB" dirty="0" err="1"/>
              <a:t>freetobeme</a:t>
            </a:r>
            <a:r>
              <a:rPr lang="en-GB" dirty="0"/>
              <a:t>!</a:t>
            </a:r>
          </a:p>
          <a:p>
            <a:pPr>
              <a:defRPr/>
            </a:pPr>
            <a:endParaRPr lang="en-GB" dirty="0"/>
          </a:p>
          <a:p>
            <a:pPr>
              <a:defRPr/>
            </a:pPr>
            <a:r>
              <a:rPr lang="en-GB" dirty="0"/>
              <a:t>When we go online, we should make sure that everyone is free to be:</a:t>
            </a:r>
          </a:p>
        </p:txBody>
      </p:sp>
      <p:grpSp>
        <p:nvGrpSpPr>
          <p:cNvPr id="4" name="Group 3"/>
          <p:cNvGrpSpPr/>
          <p:nvPr/>
        </p:nvGrpSpPr>
        <p:grpSpPr>
          <a:xfrm flipH="1">
            <a:off x="3710919" y="1443841"/>
            <a:ext cx="1850140" cy="674685"/>
            <a:chOff x="3707686" y="2630910"/>
            <a:chExt cx="1850140" cy="67468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7686" y="2635034"/>
              <a:ext cx="1850140" cy="670561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3707687" y="2630910"/>
              <a:ext cx="1681871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3200" b="1" dirty="0"/>
                <a:t>Kind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 flipH="1">
            <a:off x="3710917" y="4051043"/>
            <a:ext cx="1850140" cy="670561"/>
            <a:chOff x="6222823" y="3305595"/>
            <a:chExt cx="1850140" cy="670561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2823" y="3305595"/>
              <a:ext cx="1850140" cy="670561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222824" y="3332049"/>
              <a:ext cx="159811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GB" altLang="en-US" sz="3200" b="1" dirty="0"/>
                <a:t>Happy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5752260" y="3406936"/>
            <a:ext cx="2636090" cy="670561"/>
            <a:chOff x="6007471" y="3450783"/>
            <a:chExt cx="2636090" cy="670561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7471" y="3450783"/>
              <a:ext cx="2636090" cy="670561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6283003" y="3469854"/>
              <a:ext cx="1859805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3200" b="1" dirty="0"/>
                <a:t>Different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5752260" y="4712556"/>
            <a:ext cx="2636090" cy="670561"/>
            <a:chOff x="6341328" y="4448573"/>
            <a:chExt cx="2636090" cy="670561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1328" y="4448573"/>
              <a:ext cx="2636090" cy="670561"/>
            </a:xfrm>
            <a:prstGeom prst="rect">
              <a:avLst/>
            </a:prstGeom>
          </p:spPr>
        </p:pic>
        <p:sp>
          <p:nvSpPr>
            <p:cNvPr id="15" name="TextBox 5"/>
            <p:cNvSpPr txBox="1">
              <a:spLocks noChangeArrowheads="1"/>
            </p:cNvSpPr>
            <p:nvPr/>
          </p:nvSpPr>
          <p:spPr bwMode="auto">
            <a:xfrm>
              <a:off x="6447475" y="4474252"/>
              <a:ext cx="2295821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3200" b="1" dirty="0">
                  <a:solidFill>
                    <a:schemeClr val="tx1"/>
                  </a:solidFill>
                </a:rPr>
                <a:t>Themselves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752260" y="2126037"/>
            <a:ext cx="1850140" cy="670561"/>
            <a:chOff x="6193069" y="1982582"/>
            <a:chExt cx="1850140" cy="670561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3069" y="1982582"/>
              <a:ext cx="1850140" cy="670561"/>
            </a:xfrm>
            <a:prstGeom prst="rect">
              <a:avLst/>
            </a:prstGeom>
          </p:spPr>
        </p:pic>
        <p:sp>
          <p:nvSpPr>
            <p:cNvPr id="21" name="TextBox 7"/>
            <p:cNvSpPr txBox="1">
              <a:spLocks noChangeArrowheads="1"/>
            </p:cNvSpPr>
            <p:nvPr/>
          </p:nvSpPr>
          <p:spPr bwMode="auto">
            <a:xfrm>
              <a:off x="6302130" y="1985620"/>
              <a:ext cx="146867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3200" b="1" dirty="0">
                  <a:solidFill>
                    <a:schemeClr val="tx1"/>
                  </a:solidFill>
                </a:rPr>
                <a:t>Honest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 flipH="1">
            <a:off x="2983864" y="5334065"/>
            <a:ext cx="2615111" cy="670561"/>
            <a:chOff x="1345832" y="4783703"/>
            <a:chExt cx="2615111" cy="670561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5832" y="4783703"/>
              <a:ext cx="2615111" cy="670561"/>
            </a:xfrm>
            <a:prstGeom prst="rect">
              <a:avLst/>
            </a:prstGeom>
          </p:spPr>
        </p:pic>
        <p:sp>
          <p:nvSpPr>
            <p:cNvPr id="24" name="TextBox 8"/>
            <p:cNvSpPr txBox="1">
              <a:spLocks noChangeArrowheads="1"/>
            </p:cNvSpPr>
            <p:nvPr/>
          </p:nvSpPr>
          <p:spPr bwMode="auto">
            <a:xfrm>
              <a:off x="1562423" y="4807845"/>
              <a:ext cx="210025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3200" b="1" dirty="0">
                  <a:solidFill>
                    <a:schemeClr val="tx1"/>
                  </a:solidFill>
                </a:rPr>
                <a:t>Respectful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 flipH="1">
            <a:off x="3710919" y="2795914"/>
            <a:ext cx="1850140" cy="670561"/>
            <a:chOff x="1383751" y="3315022"/>
            <a:chExt cx="1850140" cy="670561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3751" y="3315022"/>
              <a:ext cx="1850140" cy="670561"/>
            </a:xfrm>
            <a:prstGeom prst="rect">
              <a:avLst/>
            </a:prstGeom>
          </p:spPr>
        </p:pic>
        <p:sp>
          <p:nvSpPr>
            <p:cNvPr id="27" name="TextBox 9"/>
            <p:cNvSpPr txBox="1">
              <a:spLocks noChangeArrowheads="1"/>
            </p:cNvSpPr>
            <p:nvPr/>
          </p:nvSpPr>
          <p:spPr bwMode="auto">
            <a:xfrm>
              <a:off x="1446650" y="3320061"/>
              <a:ext cx="1534394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3200" b="1" dirty="0">
                  <a:solidFill>
                    <a:schemeClr val="tx1"/>
                  </a:solidFill>
                </a:rPr>
                <a:t>Helpful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93522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How Can We Stay Safe?</a:t>
            </a:r>
            <a:endParaRPr lang="en-GB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755650" y="1278075"/>
            <a:ext cx="7632700" cy="921002"/>
          </a:xfrm>
          <a:prstGeom prst="roundRect">
            <a:avLst>
              <a:gd name="adj" fmla="val 2583"/>
            </a:avLst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dirty="0"/>
              <a:t>Sometimes, we might watch or read something that makes us feel sad, worried or confused.</a:t>
            </a:r>
          </a:p>
          <a:p>
            <a:pPr>
              <a:defRPr/>
            </a:pPr>
            <a:r>
              <a:rPr lang="en-GB" dirty="0"/>
              <a:t>There are lots of things we can do if this happens. We can…</a:t>
            </a:r>
          </a:p>
          <a:p>
            <a:pPr marL="285750" indent="-285750">
              <a:buFontTx/>
              <a:buChar char="-"/>
              <a:defRPr/>
            </a:pPr>
            <a:endParaRPr lang="en-GB" dirty="0"/>
          </a:p>
          <a:p>
            <a:pPr marL="285750" indent="-285750">
              <a:buFontTx/>
              <a:buChar char="-"/>
              <a:defRPr/>
            </a:pPr>
            <a:endParaRPr lang="en-GB" dirty="0"/>
          </a:p>
          <a:p>
            <a:pPr marL="285750" indent="-285750">
              <a:buFontTx/>
              <a:buChar char="-"/>
              <a:defRPr/>
            </a:pPr>
            <a:endParaRPr lang="en-GB" dirty="0"/>
          </a:p>
          <a:p>
            <a:pPr>
              <a:defRPr/>
            </a:pPr>
            <a:endParaRPr lang="en-GB" dirty="0"/>
          </a:p>
        </p:txBody>
      </p:sp>
      <p:grpSp>
        <p:nvGrpSpPr>
          <p:cNvPr id="17" name="Group 16"/>
          <p:cNvGrpSpPr/>
          <p:nvPr/>
        </p:nvGrpSpPr>
        <p:grpSpPr>
          <a:xfrm>
            <a:off x="5936274" y="2493498"/>
            <a:ext cx="2527963" cy="1808105"/>
            <a:chOff x="5936274" y="2493498"/>
            <a:chExt cx="2527963" cy="1808105"/>
          </a:xfrm>
        </p:grpSpPr>
        <p:sp>
          <p:nvSpPr>
            <p:cNvPr id="6" name="Content Placeholder 2"/>
            <p:cNvSpPr txBox="1">
              <a:spLocks/>
            </p:cNvSpPr>
            <p:nvPr/>
          </p:nvSpPr>
          <p:spPr bwMode="auto">
            <a:xfrm>
              <a:off x="5936274" y="3966082"/>
              <a:ext cx="2527963" cy="335521"/>
            </a:xfrm>
            <a:prstGeom prst="roundRect">
              <a:avLst>
                <a:gd name="adj" fmla="val 2583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marL="0" indent="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kern="1200" baseline="0">
                  <a:solidFill>
                    <a:srgbClr val="1C1C1C"/>
                  </a:solidFill>
                  <a:latin typeface="Twinkl" pitchFamily="50" charset="0"/>
                  <a:ea typeface="Sassoon Infant Rg" panose="02000503030000020003" pitchFamily="50" charset="0"/>
                  <a:cs typeface="Sassoon Infant Rg" pitchFamily="50" charset="0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rgbClr val="1C1C1C"/>
                  </a:solidFill>
                  <a:latin typeface="Twinkl" pitchFamily="50" charset="0"/>
                  <a:ea typeface="Sassoon Infant Rg" panose="02000503030000020003" pitchFamily="50" charset="0"/>
                  <a:cs typeface="Sassoon Infant Rg" pitchFamily="50" charset="0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Twinkl" pitchFamily="50" charset="0"/>
                  <a:ea typeface="Sassoon Infant Rg" panose="02000503030000020003" pitchFamily="50" charset="0"/>
                  <a:cs typeface="Sassoon Infant Rg" pitchFamily="50" charset="0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Twinkl" pitchFamily="50" charset="0"/>
                  <a:ea typeface="Sassoon Infant Rg" panose="02000503030000020003" pitchFamily="50" charset="0"/>
                  <a:cs typeface="Sassoon Infant Rg" pitchFamily="50" charset="0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Twinkl" pitchFamily="50" charset="0"/>
                  <a:ea typeface="Sassoon Infant Rg" panose="02000503030000020003" pitchFamily="50" charset="0"/>
                  <a:cs typeface="Sassoon Infant Rg" pitchFamily="50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defRPr/>
              </a:pPr>
              <a:r>
                <a:rPr lang="en-GB" sz="2400" b="1" dirty="0"/>
                <a:t>save the evidence</a:t>
              </a:r>
            </a:p>
            <a:p>
              <a:pPr marL="285750" indent="-285750" eaLnBrk="1" hangingPunct="1">
                <a:buFontTx/>
                <a:buChar char="-"/>
                <a:defRPr/>
              </a:pPr>
              <a:endParaRPr lang="en-GB" sz="2800" b="1" dirty="0"/>
            </a:p>
            <a:p>
              <a:pPr marL="285750" indent="-285750" eaLnBrk="1" hangingPunct="1">
                <a:buFontTx/>
                <a:buChar char="-"/>
                <a:defRPr/>
              </a:pPr>
              <a:endParaRPr lang="en-GB" sz="2800" b="1" dirty="0"/>
            </a:p>
            <a:p>
              <a:pPr marL="285750" indent="-285750" eaLnBrk="1" hangingPunct="1">
                <a:buFontTx/>
                <a:buChar char="-"/>
                <a:defRPr/>
              </a:pPr>
              <a:endParaRPr lang="en-GB" sz="2800" b="1" dirty="0"/>
            </a:p>
            <a:p>
              <a:pPr eaLnBrk="1" hangingPunct="1">
                <a:defRPr/>
              </a:pPr>
              <a:endParaRPr lang="en-GB" sz="2800" b="1" dirty="0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27488" y="2493498"/>
              <a:ext cx="1345537" cy="1400315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2569699" y="4354507"/>
            <a:ext cx="1329950" cy="1872151"/>
            <a:chOff x="2569699" y="4354507"/>
            <a:chExt cx="1329950" cy="1872151"/>
          </a:xfrm>
        </p:grpSpPr>
        <p:sp>
          <p:nvSpPr>
            <p:cNvPr id="7" name="Content Placeholder 2"/>
            <p:cNvSpPr txBox="1">
              <a:spLocks/>
            </p:cNvSpPr>
            <p:nvPr/>
          </p:nvSpPr>
          <p:spPr bwMode="auto">
            <a:xfrm>
              <a:off x="2811282" y="5817816"/>
              <a:ext cx="953424" cy="408842"/>
            </a:xfrm>
            <a:prstGeom prst="roundRect">
              <a:avLst>
                <a:gd name="adj" fmla="val 2583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marL="0" indent="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kern="1200" baseline="0">
                  <a:solidFill>
                    <a:srgbClr val="1C1C1C"/>
                  </a:solidFill>
                  <a:latin typeface="Twinkl" pitchFamily="50" charset="0"/>
                  <a:ea typeface="Sassoon Infant Rg" panose="02000503030000020003" pitchFamily="50" charset="0"/>
                  <a:cs typeface="Sassoon Infant Rg" pitchFamily="50" charset="0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rgbClr val="1C1C1C"/>
                  </a:solidFill>
                  <a:latin typeface="Twinkl" pitchFamily="50" charset="0"/>
                  <a:ea typeface="Sassoon Infant Rg" panose="02000503030000020003" pitchFamily="50" charset="0"/>
                  <a:cs typeface="Sassoon Infant Rg" pitchFamily="50" charset="0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Twinkl" pitchFamily="50" charset="0"/>
                  <a:ea typeface="Sassoon Infant Rg" panose="02000503030000020003" pitchFamily="50" charset="0"/>
                  <a:cs typeface="Sassoon Infant Rg" pitchFamily="50" charset="0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Twinkl" pitchFamily="50" charset="0"/>
                  <a:ea typeface="Sassoon Infant Rg" panose="02000503030000020003" pitchFamily="50" charset="0"/>
                  <a:cs typeface="Sassoon Infant Rg" pitchFamily="50" charset="0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Twinkl" pitchFamily="50" charset="0"/>
                  <a:ea typeface="Sassoon Infant Rg" panose="02000503030000020003" pitchFamily="50" charset="0"/>
                  <a:cs typeface="Sassoon Infant Rg" pitchFamily="50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defRPr/>
              </a:pPr>
              <a:r>
                <a:rPr lang="en-GB" sz="2800" b="1" dirty="0"/>
                <a:t>block</a:t>
              </a:r>
            </a:p>
            <a:p>
              <a:pPr marL="285750" indent="-285750" eaLnBrk="1" hangingPunct="1">
                <a:buFontTx/>
                <a:buChar char="-"/>
                <a:defRPr/>
              </a:pPr>
              <a:endParaRPr lang="en-GB" sz="2800" b="1" dirty="0"/>
            </a:p>
            <a:p>
              <a:pPr marL="285750" indent="-285750" eaLnBrk="1" hangingPunct="1">
                <a:buFontTx/>
                <a:buChar char="-"/>
                <a:defRPr/>
              </a:pPr>
              <a:endParaRPr lang="en-GB" sz="2800" b="1" dirty="0"/>
            </a:p>
            <a:p>
              <a:pPr eaLnBrk="1" hangingPunct="1">
                <a:defRPr/>
              </a:pPr>
              <a:endParaRPr lang="en-GB" sz="2800" b="1" dirty="0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9699" y="4354507"/>
              <a:ext cx="1329950" cy="1329950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489127" y="2414546"/>
            <a:ext cx="2740025" cy="1782248"/>
            <a:chOff x="489127" y="2414546"/>
            <a:chExt cx="2740025" cy="1782248"/>
          </a:xfrm>
        </p:grpSpPr>
        <p:sp>
          <p:nvSpPr>
            <p:cNvPr id="4" name="Content Placeholder 2"/>
            <p:cNvSpPr txBox="1">
              <a:spLocks/>
            </p:cNvSpPr>
            <p:nvPr/>
          </p:nvSpPr>
          <p:spPr bwMode="auto">
            <a:xfrm>
              <a:off x="489127" y="3845956"/>
              <a:ext cx="2740025" cy="350838"/>
            </a:xfrm>
            <a:prstGeom prst="roundRect">
              <a:avLst>
                <a:gd name="adj" fmla="val 2583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marL="0" indent="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kern="1200" baseline="0">
                  <a:solidFill>
                    <a:srgbClr val="1C1C1C"/>
                  </a:solidFill>
                  <a:latin typeface="Twinkl" pitchFamily="50" charset="0"/>
                  <a:ea typeface="Sassoon Infant Rg" panose="02000503030000020003" pitchFamily="50" charset="0"/>
                  <a:cs typeface="Sassoon Infant Rg" pitchFamily="50" charset="0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rgbClr val="1C1C1C"/>
                  </a:solidFill>
                  <a:latin typeface="Twinkl" pitchFamily="50" charset="0"/>
                  <a:ea typeface="Sassoon Infant Rg" panose="02000503030000020003" pitchFamily="50" charset="0"/>
                  <a:cs typeface="Sassoon Infant Rg" pitchFamily="50" charset="0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Twinkl" pitchFamily="50" charset="0"/>
                  <a:ea typeface="Sassoon Infant Rg" panose="02000503030000020003" pitchFamily="50" charset="0"/>
                  <a:cs typeface="Sassoon Infant Rg" pitchFamily="50" charset="0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Twinkl" pitchFamily="50" charset="0"/>
                  <a:ea typeface="Sassoon Infant Rg" panose="02000503030000020003" pitchFamily="50" charset="0"/>
                  <a:cs typeface="Sassoon Infant Rg" pitchFamily="50" charset="0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Twinkl" pitchFamily="50" charset="0"/>
                  <a:ea typeface="Sassoon Infant Rg" panose="02000503030000020003" pitchFamily="50" charset="0"/>
                  <a:cs typeface="Sassoon Infant Rg" pitchFamily="50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GB" sz="2800" b="1" dirty="0"/>
                <a:t>tell an adult</a:t>
              </a:r>
            </a:p>
            <a:p>
              <a:pPr marL="285750" indent="-285750" algn="ctr" eaLnBrk="1" hangingPunct="1">
                <a:buFontTx/>
                <a:buChar char="-"/>
                <a:defRPr/>
              </a:pPr>
              <a:endParaRPr lang="en-GB" sz="2800" b="1" dirty="0"/>
            </a:p>
            <a:p>
              <a:pPr marL="285750" indent="-285750" algn="ctr" eaLnBrk="1" hangingPunct="1">
                <a:buFontTx/>
                <a:buChar char="-"/>
                <a:defRPr/>
              </a:pPr>
              <a:endParaRPr lang="en-GB" sz="2800" b="1" dirty="0"/>
            </a:p>
            <a:p>
              <a:pPr algn="ctr" eaLnBrk="1" hangingPunct="1">
                <a:defRPr/>
              </a:pPr>
              <a:endParaRPr lang="en-GB" sz="2800" b="1" dirty="0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467" y="2414546"/>
              <a:ext cx="1913815" cy="1353811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3738870" y="2493498"/>
            <a:ext cx="1570545" cy="1829566"/>
            <a:chOff x="3738870" y="2493498"/>
            <a:chExt cx="1570545" cy="1829566"/>
          </a:xfrm>
        </p:grpSpPr>
        <p:sp>
          <p:nvSpPr>
            <p:cNvPr id="5" name="Content Placeholder 2"/>
            <p:cNvSpPr txBox="1">
              <a:spLocks/>
            </p:cNvSpPr>
            <p:nvPr/>
          </p:nvSpPr>
          <p:spPr bwMode="auto">
            <a:xfrm>
              <a:off x="3738870" y="3884078"/>
              <a:ext cx="1570545" cy="438986"/>
            </a:xfrm>
            <a:prstGeom prst="roundRect">
              <a:avLst>
                <a:gd name="adj" fmla="val 2583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marL="0" indent="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kern="1200" baseline="0">
                  <a:solidFill>
                    <a:srgbClr val="1C1C1C"/>
                  </a:solidFill>
                  <a:latin typeface="Twinkl" pitchFamily="50" charset="0"/>
                  <a:ea typeface="Sassoon Infant Rg" panose="02000503030000020003" pitchFamily="50" charset="0"/>
                  <a:cs typeface="Sassoon Infant Rg" pitchFamily="50" charset="0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rgbClr val="1C1C1C"/>
                  </a:solidFill>
                  <a:latin typeface="Twinkl" pitchFamily="50" charset="0"/>
                  <a:ea typeface="Sassoon Infant Rg" panose="02000503030000020003" pitchFamily="50" charset="0"/>
                  <a:cs typeface="Sassoon Infant Rg" pitchFamily="50" charset="0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Twinkl" pitchFamily="50" charset="0"/>
                  <a:ea typeface="Sassoon Infant Rg" panose="02000503030000020003" pitchFamily="50" charset="0"/>
                  <a:cs typeface="Sassoon Infant Rg" pitchFamily="50" charset="0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Twinkl" pitchFamily="50" charset="0"/>
                  <a:ea typeface="Sassoon Infant Rg" panose="02000503030000020003" pitchFamily="50" charset="0"/>
                  <a:cs typeface="Sassoon Infant Rg" pitchFamily="50" charset="0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Twinkl" pitchFamily="50" charset="0"/>
                  <a:ea typeface="Sassoon Infant Rg" panose="02000503030000020003" pitchFamily="50" charset="0"/>
                  <a:cs typeface="Sassoon Infant Rg" pitchFamily="50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GB" sz="2800" b="1" dirty="0"/>
                <a:t>report</a:t>
              </a:r>
            </a:p>
            <a:p>
              <a:pPr marL="285750" indent="-285750" eaLnBrk="1" hangingPunct="1">
                <a:buFontTx/>
                <a:buChar char="-"/>
                <a:defRPr/>
              </a:pPr>
              <a:endParaRPr lang="en-GB" sz="2800" b="1" dirty="0"/>
            </a:p>
            <a:p>
              <a:pPr marL="285750" indent="-285750" eaLnBrk="1" hangingPunct="1">
                <a:buFontTx/>
                <a:buChar char="-"/>
                <a:defRPr/>
              </a:pPr>
              <a:endParaRPr lang="en-GB" sz="2800" b="1" dirty="0"/>
            </a:p>
            <a:p>
              <a:pPr marL="285750" indent="-285750" eaLnBrk="1" hangingPunct="1">
                <a:buFontTx/>
                <a:buChar char="-"/>
                <a:defRPr/>
              </a:pPr>
              <a:endParaRPr lang="en-GB" sz="2800" b="1" dirty="0"/>
            </a:p>
            <a:p>
              <a:pPr eaLnBrk="1" hangingPunct="1">
                <a:defRPr/>
              </a:pPr>
              <a:endParaRPr lang="en-GB" sz="2800" b="1" dirty="0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4585" y="2493498"/>
              <a:ext cx="1474830" cy="1381780"/>
            </a:xfrm>
            <a:prstGeom prst="rect">
              <a:avLst/>
            </a:prstGeom>
          </p:spPr>
        </p:pic>
      </p:grpSp>
      <p:grpSp>
        <p:nvGrpSpPr>
          <p:cNvPr id="19" name="Group 18"/>
          <p:cNvGrpSpPr/>
          <p:nvPr/>
        </p:nvGrpSpPr>
        <p:grpSpPr>
          <a:xfrm>
            <a:off x="4651463" y="4532320"/>
            <a:ext cx="2569621" cy="1835839"/>
            <a:chOff x="4651463" y="4532320"/>
            <a:chExt cx="2569621" cy="1835839"/>
          </a:xfrm>
        </p:grpSpPr>
        <p:sp>
          <p:nvSpPr>
            <p:cNvPr id="8" name="Content Placeholder 2"/>
            <p:cNvSpPr txBox="1">
              <a:spLocks/>
            </p:cNvSpPr>
            <p:nvPr/>
          </p:nvSpPr>
          <p:spPr bwMode="auto">
            <a:xfrm>
              <a:off x="5543541" y="5801927"/>
              <a:ext cx="785463" cy="566232"/>
            </a:xfrm>
            <a:prstGeom prst="roundRect">
              <a:avLst>
                <a:gd name="adj" fmla="val 2583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marL="0" indent="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kern="1200" baseline="0">
                  <a:solidFill>
                    <a:srgbClr val="1C1C1C"/>
                  </a:solidFill>
                  <a:latin typeface="Twinkl" pitchFamily="50" charset="0"/>
                  <a:ea typeface="Sassoon Infant Rg" panose="02000503030000020003" pitchFamily="50" charset="0"/>
                  <a:cs typeface="Sassoon Infant Rg" pitchFamily="50" charset="0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rgbClr val="1C1C1C"/>
                  </a:solidFill>
                  <a:latin typeface="Twinkl" pitchFamily="50" charset="0"/>
                  <a:ea typeface="Sassoon Infant Rg" panose="02000503030000020003" pitchFamily="50" charset="0"/>
                  <a:cs typeface="Sassoon Infant Rg" pitchFamily="50" charset="0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Twinkl" pitchFamily="50" charset="0"/>
                  <a:ea typeface="Sassoon Infant Rg" panose="02000503030000020003" pitchFamily="50" charset="0"/>
                  <a:cs typeface="Sassoon Infant Rg" pitchFamily="50" charset="0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Twinkl" pitchFamily="50" charset="0"/>
                  <a:ea typeface="Sassoon Infant Rg" panose="02000503030000020003" pitchFamily="50" charset="0"/>
                  <a:cs typeface="Sassoon Infant Rg" pitchFamily="50" charset="0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Twinkl" pitchFamily="50" charset="0"/>
                  <a:ea typeface="Sassoon Infant Rg" panose="02000503030000020003" pitchFamily="50" charset="0"/>
                  <a:cs typeface="Sassoon Infant Rg" pitchFamily="50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defRPr/>
              </a:pPr>
              <a:r>
                <a:rPr lang="en-GB" sz="2800" b="1" dirty="0"/>
                <a:t>help</a:t>
              </a:r>
            </a:p>
            <a:p>
              <a:pPr marL="285750" indent="-285750" eaLnBrk="1" hangingPunct="1">
                <a:buFontTx/>
                <a:buChar char="-"/>
                <a:defRPr/>
              </a:pPr>
              <a:endParaRPr lang="en-GB" sz="2800" b="1" dirty="0"/>
            </a:p>
            <a:p>
              <a:pPr marL="285750" indent="-285750" eaLnBrk="1" hangingPunct="1">
                <a:buFontTx/>
                <a:buChar char="-"/>
                <a:defRPr/>
              </a:pPr>
              <a:endParaRPr lang="en-GB" sz="2800" b="1" dirty="0"/>
            </a:p>
            <a:p>
              <a:pPr marL="285750" indent="-285750" eaLnBrk="1" hangingPunct="1">
                <a:buFontTx/>
                <a:buChar char="-"/>
                <a:defRPr/>
              </a:pPr>
              <a:endParaRPr lang="en-GB" sz="2800" b="1" dirty="0"/>
            </a:p>
            <a:p>
              <a:pPr eaLnBrk="1" hangingPunct="1">
                <a:defRPr/>
              </a:pPr>
              <a:endParaRPr lang="en-GB" sz="2800" b="1" dirty="0"/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1463" y="4532320"/>
              <a:ext cx="2569621" cy="11886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75202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62"/>
          <p:cNvGrpSpPr/>
          <p:nvPr/>
        </p:nvGrpSpPr>
        <p:grpSpPr>
          <a:xfrm>
            <a:off x="755650" y="2379147"/>
            <a:ext cx="7632700" cy="776487"/>
            <a:chOff x="755650" y="2379147"/>
            <a:chExt cx="7632700" cy="776487"/>
          </a:xfrm>
        </p:grpSpPr>
        <p:sp>
          <p:nvSpPr>
            <p:cNvPr id="62" name="Rectangle 61"/>
            <p:cNvSpPr/>
            <p:nvPr/>
          </p:nvSpPr>
          <p:spPr>
            <a:xfrm>
              <a:off x="755650" y="2379147"/>
              <a:ext cx="4011412" cy="772107"/>
            </a:xfrm>
            <a:prstGeom prst="rect">
              <a:avLst/>
            </a:prstGeom>
            <a:solidFill>
              <a:srgbClr val="8ACB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spAutoFit/>
            </a:bodyPr>
            <a:lstStyle/>
            <a:p>
              <a:pPr algn="r">
                <a:defRPr/>
              </a:pPr>
              <a:endParaRPr lang="en-GB" dirty="0">
                <a:solidFill>
                  <a:schemeClr val="tx1"/>
                </a:solidFill>
              </a:endParaRPr>
            </a:p>
            <a:p>
              <a:pPr algn="r">
                <a:defRPr/>
              </a:pPr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3817482" y="2383527"/>
              <a:ext cx="4570868" cy="772107"/>
            </a:xfrm>
            <a:prstGeom prst="rect">
              <a:avLst/>
            </a:prstGeom>
            <a:solidFill>
              <a:srgbClr val="8ACB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spAutoFit/>
            </a:bodyPr>
            <a:lstStyle/>
            <a:p>
              <a:pPr algn="r">
                <a:defRPr/>
              </a:pPr>
              <a:r>
                <a:rPr lang="en-GB" dirty="0">
                  <a:solidFill>
                    <a:schemeClr val="tx1"/>
                  </a:solidFill>
                </a:rPr>
                <a:t>You put up a new profile picture but people make rude comments about it?</a:t>
              </a: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755650" y="3361936"/>
            <a:ext cx="7632700" cy="1049902"/>
            <a:chOff x="755650" y="3361936"/>
            <a:chExt cx="7632700" cy="1049902"/>
          </a:xfrm>
        </p:grpSpPr>
        <p:sp>
          <p:nvSpPr>
            <p:cNvPr id="65" name="Rectangle 64"/>
            <p:cNvSpPr/>
            <p:nvPr/>
          </p:nvSpPr>
          <p:spPr>
            <a:xfrm>
              <a:off x="755650" y="3362732"/>
              <a:ext cx="4341797" cy="1049106"/>
            </a:xfrm>
            <a:prstGeom prst="rect">
              <a:avLst/>
            </a:prstGeom>
            <a:solidFill>
              <a:srgbClr val="8ACB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spAutoFit/>
            </a:bodyPr>
            <a:lstStyle/>
            <a:p>
              <a:pPr algn="r">
                <a:defRPr/>
              </a:pPr>
              <a:endParaRPr lang="en-GB" dirty="0">
                <a:solidFill>
                  <a:schemeClr val="tx1"/>
                </a:solidFill>
              </a:endParaRPr>
            </a:p>
            <a:p>
              <a:pPr algn="r">
                <a:defRPr/>
              </a:pPr>
              <a:endParaRPr lang="en-GB" dirty="0">
                <a:solidFill>
                  <a:schemeClr val="tx1"/>
                </a:solidFill>
              </a:endParaRPr>
            </a:p>
            <a:p>
              <a:pPr algn="r">
                <a:defRPr/>
              </a:pPr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4046553" y="3361936"/>
              <a:ext cx="4341797" cy="1049106"/>
            </a:xfrm>
            <a:prstGeom prst="rect">
              <a:avLst/>
            </a:prstGeom>
            <a:solidFill>
              <a:srgbClr val="8ACB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spAutoFit/>
            </a:bodyPr>
            <a:lstStyle/>
            <a:p>
              <a:pPr algn="r">
                <a:defRPr/>
              </a:pPr>
              <a:r>
                <a:rPr lang="en-GB" dirty="0">
                  <a:solidFill>
                    <a:schemeClr val="tx1"/>
                  </a:solidFill>
                </a:rPr>
                <a:t>Somebody online comments that you can’t do something ‘because you are a girl (or a boy)’?</a:t>
              </a:r>
            </a:p>
          </p:txBody>
        </p:sp>
      </p:grp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978"/>
          <a:stretch/>
        </p:blipFill>
        <p:spPr>
          <a:xfrm>
            <a:off x="-656315" y="2239582"/>
            <a:ext cx="5423377" cy="387374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What Would You Do If…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755650" y="1411520"/>
            <a:ext cx="7632700" cy="772107"/>
          </a:xfrm>
          <a:prstGeom prst="rect">
            <a:avLst/>
          </a:prstGeom>
          <a:solidFill>
            <a:srgbClr val="8ACB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pPr>
              <a:defRPr/>
            </a:pPr>
            <a:r>
              <a:rPr lang="en-GB" dirty="0">
                <a:solidFill>
                  <a:schemeClr val="tx1"/>
                </a:solidFill>
              </a:rPr>
              <a:t>You are in a group chat and someone else is unkind and removes your friend from the chat?</a:t>
            </a:r>
          </a:p>
        </p:txBody>
      </p:sp>
      <p:sp>
        <p:nvSpPr>
          <p:cNvPr id="51" name="Rectangle 50"/>
          <p:cNvSpPr/>
          <p:nvPr/>
        </p:nvSpPr>
        <p:spPr>
          <a:xfrm rot="505099">
            <a:off x="2457165" y="3239747"/>
            <a:ext cx="17346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altLang="en-US" dirty="0">
                <a:latin typeface="Twinkl" pitchFamily="2" charset="0"/>
                <a:ea typeface="MS PGothic" panose="020B0600070205080204" pitchFamily="34" charset="-128"/>
              </a:rPr>
              <a:t>Susie is removed</a:t>
            </a:r>
          </a:p>
        </p:txBody>
      </p:sp>
      <p:grpSp>
        <p:nvGrpSpPr>
          <p:cNvPr id="60" name="Group 59"/>
          <p:cNvGrpSpPr/>
          <p:nvPr/>
        </p:nvGrpSpPr>
        <p:grpSpPr>
          <a:xfrm>
            <a:off x="2502761" y="3210861"/>
            <a:ext cx="1734661" cy="732586"/>
            <a:chOff x="-1435654" y="3824197"/>
            <a:chExt cx="1734661" cy="732586"/>
          </a:xfrm>
        </p:grpSpPr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97123" y="3824197"/>
              <a:ext cx="1168373" cy="732586"/>
            </a:xfrm>
            <a:prstGeom prst="rect">
              <a:avLst/>
            </a:prstGeom>
          </p:spPr>
        </p:pic>
        <p:sp>
          <p:nvSpPr>
            <p:cNvPr id="52" name="Rectangle 51"/>
            <p:cNvSpPr/>
            <p:nvPr/>
          </p:nvSpPr>
          <p:spPr>
            <a:xfrm rot="505099">
              <a:off x="-1435654" y="3867895"/>
              <a:ext cx="1734661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GB" altLang="en-US" sz="1400" dirty="0">
                  <a:latin typeface="Twinkl" pitchFamily="2" charset="0"/>
                  <a:ea typeface="MS PGothic" panose="020B0600070205080204" pitchFamily="34" charset="-128"/>
                </a:rPr>
                <a:t>You’re </a:t>
              </a:r>
            </a:p>
            <a:p>
              <a:pPr algn="ctr">
                <a:defRPr/>
              </a:pPr>
              <a:r>
                <a:rPr lang="en-GB" altLang="en-US" sz="1400" dirty="0">
                  <a:latin typeface="Twinkl" pitchFamily="2" charset="0"/>
                  <a:ea typeface="MS PGothic" panose="020B0600070205080204" pitchFamily="34" charset="-128"/>
                </a:rPr>
                <a:t>ugly</a:t>
              </a: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2439327" y="3198724"/>
            <a:ext cx="1734661" cy="803272"/>
            <a:chOff x="-1296888" y="2300011"/>
            <a:chExt cx="1734661" cy="803272"/>
          </a:xfrm>
        </p:grpSpPr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92706" flipH="1">
              <a:off x="-1000897" y="2300011"/>
              <a:ext cx="1142680" cy="803272"/>
            </a:xfrm>
            <a:prstGeom prst="rect">
              <a:avLst/>
            </a:prstGeom>
          </p:spPr>
        </p:pic>
        <p:sp>
          <p:nvSpPr>
            <p:cNvPr id="53" name="Rectangle 52"/>
            <p:cNvSpPr/>
            <p:nvPr/>
          </p:nvSpPr>
          <p:spPr>
            <a:xfrm rot="505099">
              <a:off x="-1296888" y="2399377"/>
              <a:ext cx="1734661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GB" altLang="en-US" sz="1400" dirty="0">
                  <a:latin typeface="Twinkl" pitchFamily="2" charset="0"/>
                  <a:ea typeface="MS PGothic" panose="020B0600070205080204" pitchFamily="34" charset="-128"/>
                </a:rPr>
                <a:t>Girls can’t </a:t>
              </a:r>
            </a:p>
            <a:p>
              <a:pPr algn="ctr">
                <a:defRPr/>
              </a:pPr>
              <a:r>
                <a:rPr lang="en-GB" altLang="en-US" sz="1400" dirty="0">
                  <a:latin typeface="Twinkl" pitchFamily="2" charset="0"/>
                  <a:ea typeface="MS PGothic" panose="020B0600070205080204" pitchFamily="34" charset="-128"/>
                </a:rPr>
                <a:t>do this</a:t>
              </a: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2382614" y="3989678"/>
            <a:ext cx="1734661" cy="736956"/>
            <a:chOff x="-1012730" y="4790226"/>
            <a:chExt cx="1734661" cy="736956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80660" y="4790226"/>
              <a:ext cx="1097846" cy="736956"/>
            </a:xfrm>
            <a:prstGeom prst="rect">
              <a:avLst/>
            </a:prstGeom>
          </p:spPr>
        </p:pic>
        <p:sp>
          <p:nvSpPr>
            <p:cNvPr id="54" name="Rectangle 53"/>
            <p:cNvSpPr/>
            <p:nvPr/>
          </p:nvSpPr>
          <p:spPr>
            <a:xfrm rot="505099">
              <a:off x="-1012730" y="4854402"/>
              <a:ext cx="1734661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GB" altLang="en-US" sz="1400" dirty="0">
                  <a:latin typeface="Twinkl" pitchFamily="2" charset="0"/>
                  <a:ea typeface="MS PGothic" panose="020B0600070205080204" pitchFamily="34" charset="-128"/>
                </a:rPr>
                <a:t>Boys can’t </a:t>
              </a:r>
            </a:p>
            <a:p>
              <a:pPr algn="ctr">
                <a:defRPr/>
              </a:pPr>
              <a:r>
                <a:rPr lang="en-GB" altLang="en-US" sz="1400" dirty="0">
                  <a:latin typeface="Twinkl" pitchFamily="2" charset="0"/>
                  <a:ea typeface="MS PGothic" panose="020B0600070205080204" pitchFamily="34" charset="-128"/>
                </a:rPr>
                <a:t>do this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8050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1" grpId="0"/>
      <p:bldP spid="51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Together for a Better Internet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1050052" y="1397615"/>
            <a:ext cx="70187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dirty="0"/>
              <a:t>Remember, we all need to work together for a safer, better internet.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5904345" y="2113552"/>
            <a:ext cx="2527963" cy="1808105"/>
            <a:chOff x="5936274" y="2493498"/>
            <a:chExt cx="2527963" cy="1808105"/>
          </a:xfrm>
        </p:grpSpPr>
        <p:sp>
          <p:nvSpPr>
            <p:cNvPr id="12" name="Content Placeholder 2"/>
            <p:cNvSpPr txBox="1">
              <a:spLocks/>
            </p:cNvSpPr>
            <p:nvPr/>
          </p:nvSpPr>
          <p:spPr bwMode="auto">
            <a:xfrm>
              <a:off x="5936274" y="3966082"/>
              <a:ext cx="2527963" cy="335521"/>
            </a:xfrm>
            <a:prstGeom prst="roundRect">
              <a:avLst>
                <a:gd name="adj" fmla="val 2583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marL="0" indent="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kern="1200" baseline="0">
                  <a:solidFill>
                    <a:srgbClr val="1C1C1C"/>
                  </a:solidFill>
                  <a:latin typeface="Twinkl" pitchFamily="50" charset="0"/>
                  <a:ea typeface="Sassoon Infant Rg" panose="02000503030000020003" pitchFamily="50" charset="0"/>
                  <a:cs typeface="Sassoon Infant Rg" pitchFamily="50" charset="0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rgbClr val="1C1C1C"/>
                  </a:solidFill>
                  <a:latin typeface="Twinkl" pitchFamily="50" charset="0"/>
                  <a:ea typeface="Sassoon Infant Rg" panose="02000503030000020003" pitchFamily="50" charset="0"/>
                  <a:cs typeface="Sassoon Infant Rg" pitchFamily="50" charset="0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Twinkl" pitchFamily="50" charset="0"/>
                  <a:ea typeface="Sassoon Infant Rg" panose="02000503030000020003" pitchFamily="50" charset="0"/>
                  <a:cs typeface="Sassoon Infant Rg" pitchFamily="50" charset="0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Twinkl" pitchFamily="50" charset="0"/>
                  <a:ea typeface="Sassoon Infant Rg" panose="02000503030000020003" pitchFamily="50" charset="0"/>
                  <a:cs typeface="Sassoon Infant Rg" pitchFamily="50" charset="0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Twinkl" pitchFamily="50" charset="0"/>
                  <a:ea typeface="Sassoon Infant Rg" panose="02000503030000020003" pitchFamily="50" charset="0"/>
                  <a:cs typeface="Sassoon Infant Rg" pitchFamily="50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defRPr/>
              </a:pPr>
              <a:r>
                <a:rPr lang="en-GB" sz="2400" b="1" dirty="0"/>
                <a:t>save the evidence</a:t>
              </a:r>
            </a:p>
            <a:p>
              <a:pPr marL="285750" indent="-285750" eaLnBrk="1" hangingPunct="1">
                <a:buFontTx/>
                <a:buChar char="-"/>
                <a:defRPr/>
              </a:pPr>
              <a:endParaRPr lang="en-GB" sz="2800" b="1" dirty="0"/>
            </a:p>
            <a:p>
              <a:pPr marL="285750" indent="-285750" eaLnBrk="1" hangingPunct="1">
                <a:buFontTx/>
                <a:buChar char="-"/>
                <a:defRPr/>
              </a:pPr>
              <a:endParaRPr lang="en-GB" sz="2800" b="1" dirty="0"/>
            </a:p>
            <a:p>
              <a:pPr marL="285750" indent="-285750" eaLnBrk="1" hangingPunct="1">
                <a:buFontTx/>
                <a:buChar char="-"/>
                <a:defRPr/>
              </a:pPr>
              <a:endParaRPr lang="en-GB" sz="2800" b="1" dirty="0"/>
            </a:p>
            <a:p>
              <a:pPr eaLnBrk="1" hangingPunct="1">
                <a:defRPr/>
              </a:pPr>
              <a:endParaRPr lang="en-GB" sz="2800" b="1" dirty="0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27488" y="2493498"/>
              <a:ext cx="1345537" cy="1400315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/>
        </p:nvGrpSpPr>
        <p:grpSpPr>
          <a:xfrm>
            <a:off x="2516942" y="4193733"/>
            <a:ext cx="1329950" cy="1872151"/>
            <a:chOff x="2569699" y="4354507"/>
            <a:chExt cx="1329950" cy="1872151"/>
          </a:xfrm>
        </p:grpSpPr>
        <p:sp>
          <p:nvSpPr>
            <p:cNvPr id="15" name="Content Placeholder 2"/>
            <p:cNvSpPr txBox="1">
              <a:spLocks/>
            </p:cNvSpPr>
            <p:nvPr/>
          </p:nvSpPr>
          <p:spPr bwMode="auto">
            <a:xfrm>
              <a:off x="2811282" y="5817816"/>
              <a:ext cx="953424" cy="408842"/>
            </a:xfrm>
            <a:prstGeom prst="roundRect">
              <a:avLst>
                <a:gd name="adj" fmla="val 2583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marL="0" indent="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kern="1200" baseline="0">
                  <a:solidFill>
                    <a:srgbClr val="1C1C1C"/>
                  </a:solidFill>
                  <a:latin typeface="Twinkl" pitchFamily="50" charset="0"/>
                  <a:ea typeface="Sassoon Infant Rg" panose="02000503030000020003" pitchFamily="50" charset="0"/>
                  <a:cs typeface="Sassoon Infant Rg" pitchFamily="50" charset="0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rgbClr val="1C1C1C"/>
                  </a:solidFill>
                  <a:latin typeface="Twinkl" pitchFamily="50" charset="0"/>
                  <a:ea typeface="Sassoon Infant Rg" panose="02000503030000020003" pitchFamily="50" charset="0"/>
                  <a:cs typeface="Sassoon Infant Rg" pitchFamily="50" charset="0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Twinkl" pitchFamily="50" charset="0"/>
                  <a:ea typeface="Sassoon Infant Rg" panose="02000503030000020003" pitchFamily="50" charset="0"/>
                  <a:cs typeface="Sassoon Infant Rg" pitchFamily="50" charset="0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Twinkl" pitchFamily="50" charset="0"/>
                  <a:ea typeface="Sassoon Infant Rg" panose="02000503030000020003" pitchFamily="50" charset="0"/>
                  <a:cs typeface="Sassoon Infant Rg" pitchFamily="50" charset="0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Twinkl" pitchFamily="50" charset="0"/>
                  <a:ea typeface="Sassoon Infant Rg" panose="02000503030000020003" pitchFamily="50" charset="0"/>
                  <a:cs typeface="Sassoon Infant Rg" pitchFamily="50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defRPr/>
              </a:pPr>
              <a:r>
                <a:rPr lang="en-GB" sz="2800" b="1" dirty="0"/>
                <a:t>block</a:t>
              </a:r>
            </a:p>
            <a:p>
              <a:pPr marL="285750" indent="-285750" eaLnBrk="1" hangingPunct="1">
                <a:buFontTx/>
                <a:buChar char="-"/>
                <a:defRPr/>
              </a:pPr>
              <a:endParaRPr lang="en-GB" sz="2800" b="1" dirty="0"/>
            </a:p>
            <a:p>
              <a:pPr marL="285750" indent="-285750" eaLnBrk="1" hangingPunct="1">
                <a:buFontTx/>
                <a:buChar char="-"/>
                <a:defRPr/>
              </a:pPr>
              <a:endParaRPr lang="en-GB" sz="2800" b="1" dirty="0"/>
            </a:p>
            <a:p>
              <a:pPr eaLnBrk="1" hangingPunct="1">
                <a:defRPr/>
              </a:pPr>
              <a:endParaRPr lang="en-GB" sz="2800" b="1" dirty="0"/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9699" y="4354507"/>
              <a:ext cx="1329950" cy="1329950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457198" y="2034600"/>
            <a:ext cx="2740025" cy="1782248"/>
            <a:chOff x="489127" y="2414546"/>
            <a:chExt cx="2740025" cy="1782248"/>
          </a:xfrm>
        </p:grpSpPr>
        <p:sp>
          <p:nvSpPr>
            <p:cNvPr id="18" name="Content Placeholder 2"/>
            <p:cNvSpPr txBox="1">
              <a:spLocks/>
            </p:cNvSpPr>
            <p:nvPr/>
          </p:nvSpPr>
          <p:spPr bwMode="auto">
            <a:xfrm>
              <a:off x="489127" y="3845956"/>
              <a:ext cx="2740025" cy="350838"/>
            </a:xfrm>
            <a:prstGeom prst="roundRect">
              <a:avLst>
                <a:gd name="adj" fmla="val 2583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marL="0" indent="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kern="1200" baseline="0">
                  <a:solidFill>
                    <a:srgbClr val="1C1C1C"/>
                  </a:solidFill>
                  <a:latin typeface="Twinkl" pitchFamily="50" charset="0"/>
                  <a:ea typeface="Sassoon Infant Rg" panose="02000503030000020003" pitchFamily="50" charset="0"/>
                  <a:cs typeface="Sassoon Infant Rg" pitchFamily="50" charset="0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rgbClr val="1C1C1C"/>
                  </a:solidFill>
                  <a:latin typeface="Twinkl" pitchFamily="50" charset="0"/>
                  <a:ea typeface="Sassoon Infant Rg" panose="02000503030000020003" pitchFamily="50" charset="0"/>
                  <a:cs typeface="Sassoon Infant Rg" pitchFamily="50" charset="0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Twinkl" pitchFamily="50" charset="0"/>
                  <a:ea typeface="Sassoon Infant Rg" panose="02000503030000020003" pitchFamily="50" charset="0"/>
                  <a:cs typeface="Sassoon Infant Rg" pitchFamily="50" charset="0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Twinkl" pitchFamily="50" charset="0"/>
                  <a:ea typeface="Sassoon Infant Rg" panose="02000503030000020003" pitchFamily="50" charset="0"/>
                  <a:cs typeface="Sassoon Infant Rg" pitchFamily="50" charset="0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Twinkl" pitchFamily="50" charset="0"/>
                  <a:ea typeface="Sassoon Infant Rg" panose="02000503030000020003" pitchFamily="50" charset="0"/>
                  <a:cs typeface="Sassoon Infant Rg" pitchFamily="50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GB" sz="2800" b="1" dirty="0"/>
                <a:t>tell an adult</a:t>
              </a:r>
            </a:p>
            <a:p>
              <a:pPr marL="285750" indent="-285750" algn="ctr" eaLnBrk="1" hangingPunct="1">
                <a:buFontTx/>
                <a:buChar char="-"/>
                <a:defRPr/>
              </a:pPr>
              <a:endParaRPr lang="en-GB" sz="2800" b="1" dirty="0"/>
            </a:p>
            <a:p>
              <a:pPr marL="285750" indent="-285750" algn="ctr" eaLnBrk="1" hangingPunct="1">
                <a:buFontTx/>
                <a:buChar char="-"/>
                <a:defRPr/>
              </a:pPr>
              <a:endParaRPr lang="en-GB" sz="2800" b="1" dirty="0"/>
            </a:p>
            <a:p>
              <a:pPr algn="ctr" eaLnBrk="1" hangingPunct="1">
                <a:defRPr/>
              </a:pPr>
              <a:endParaRPr lang="en-GB" sz="2800" b="1" dirty="0"/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467" y="2414546"/>
              <a:ext cx="1913815" cy="1353811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3706941" y="2113552"/>
            <a:ext cx="1570545" cy="1829566"/>
            <a:chOff x="3738870" y="2493498"/>
            <a:chExt cx="1570545" cy="1829566"/>
          </a:xfrm>
        </p:grpSpPr>
        <p:sp>
          <p:nvSpPr>
            <p:cNvPr id="21" name="Content Placeholder 2"/>
            <p:cNvSpPr txBox="1">
              <a:spLocks/>
            </p:cNvSpPr>
            <p:nvPr/>
          </p:nvSpPr>
          <p:spPr bwMode="auto">
            <a:xfrm>
              <a:off x="3738870" y="3884078"/>
              <a:ext cx="1570545" cy="438986"/>
            </a:xfrm>
            <a:prstGeom prst="roundRect">
              <a:avLst>
                <a:gd name="adj" fmla="val 2583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marL="0" indent="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kern="1200" baseline="0">
                  <a:solidFill>
                    <a:srgbClr val="1C1C1C"/>
                  </a:solidFill>
                  <a:latin typeface="Twinkl" pitchFamily="50" charset="0"/>
                  <a:ea typeface="Sassoon Infant Rg" panose="02000503030000020003" pitchFamily="50" charset="0"/>
                  <a:cs typeface="Sassoon Infant Rg" pitchFamily="50" charset="0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rgbClr val="1C1C1C"/>
                  </a:solidFill>
                  <a:latin typeface="Twinkl" pitchFamily="50" charset="0"/>
                  <a:ea typeface="Sassoon Infant Rg" panose="02000503030000020003" pitchFamily="50" charset="0"/>
                  <a:cs typeface="Sassoon Infant Rg" pitchFamily="50" charset="0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Twinkl" pitchFamily="50" charset="0"/>
                  <a:ea typeface="Sassoon Infant Rg" panose="02000503030000020003" pitchFamily="50" charset="0"/>
                  <a:cs typeface="Sassoon Infant Rg" pitchFamily="50" charset="0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Twinkl" pitchFamily="50" charset="0"/>
                  <a:ea typeface="Sassoon Infant Rg" panose="02000503030000020003" pitchFamily="50" charset="0"/>
                  <a:cs typeface="Sassoon Infant Rg" pitchFamily="50" charset="0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Twinkl" pitchFamily="50" charset="0"/>
                  <a:ea typeface="Sassoon Infant Rg" panose="02000503030000020003" pitchFamily="50" charset="0"/>
                  <a:cs typeface="Sassoon Infant Rg" pitchFamily="50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GB" sz="2800" b="1" dirty="0"/>
                <a:t>report</a:t>
              </a:r>
            </a:p>
            <a:p>
              <a:pPr marL="285750" indent="-285750" eaLnBrk="1" hangingPunct="1">
                <a:buFontTx/>
                <a:buChar char="-"/>
                <a:defRPr/>
              </a:pPr>
              <a:endParaRPr lang="en-GB" sz="2800" b="1" dirty="0"/>
            </a:p>
            <a:p>
              <a:pPr marL="285750" indent="-285750" eaLnBrk="1" hangingPunct="1">
                <a:buFontTx/>
                <a:buChar char="-"/>
                <a:defRPr/>
              </a:pPr>
              <a:endParaRPr lang="en-GB" sz="2800" b="1" dirty="0"/>
            </a:p>
            <a:p>
              <a:pPr marL="285750" indent="-285750" eaLnBrk="1" hangingPunct="1">
                <a:buFontTx/>
                <a:buChar char="-"/>
                <a:defRPr/>
              </a:pPr>
              <a:endParaRPr lang="en-GB" sz="2800" b="1" dirty="0"/>
            </a:p>
            <a:p>
              <a:pPr eaLnBrk="1" hangingPunct="1">
                <a:defRPr/>
              </a:pPr>
              <a:endParaRPr lang="en-GB" sz="2800" b="1" dirty="0"/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4585" y="2493498"/>
              <a:ext cx="1474830" cy="1381780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4598706" y="4371546"/>
            <a:ext cx="2569621" cy="1835839"/>
            <a:chOff x="4651463" y="4532320"/>
            <a:chExt cx="2569621" cy="1835839"/>
          </a:xfrm>
        </p:grpSpPr>
        <p:sp>
          <p:nvSpPr>
            <p:cNvPr id="24" name="Content Placeholder 2"/>
            <p:cNvSpPr txBox="1">
              <a:spLocks/>
            </p:cNvSpPr>
            <p:nvPr/>
          </p:nvSpPr>
          <p:spPr bwMode="auto">
            <a:xfrm>
              <a:off x="5543541" y="5801927"/>
              <a:ext cx="785463" cy="566232"/>
            </a:xfrm>
            <a:prstGeom prst="roundRect">
              <a:avLst>
                <a:gd name="adj" fmla="val 2583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marL="0" indent="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kern="1200" baseline="0">
                  <a:solidFill>
                    <a:srgbClr val="1C1C1C"/>
                  </a:solidFill>
                  <a:latin typeface="Twinkl" pitchFamily="50" charset="0"/>
                  <a:ea typeface="Sassoon Infant Rg" panose="02000503030000020003" pitchFamily="50" charset="0"/>
                  <a:cs typeface="Sassoon Infant Rg" pitchFamily="50" charset="0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rgbClr val="1C1C1C"/>
                  </a:solidFill>
                  <a:latin typeface="Twinkl" pitchFamily="50" charset="0"/>
                  <a:ea typeface="Sassoon Infant Rg" panose="02000503030000020003" pitchFamily="50" charset="0"/>
                  <a:cs typeface="Sassoon Infant Rg" pitchFamily="50" charset="0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Twinkl" pitchFamily="50" charset="0"/>
                  <a:ea typeface="Sassoon Infant Rg" panose="02000503030000020003" pitchFamily="50" charset="0"/>
                  <a:cs typeface="Sassoon Infant Rg" pitchFamily="50" charset="0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Twinkl" pitchFamily="50" charset="0"/>
                  <a:ea typeface="Sassoon Infant Rg" panose="02000503030000020003" pitchFamily="50" charset="0"/>
                  <a:cs typeface="Sassoon Infant Rg" pitchFamily="50" charset="0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Twinkl" pitchFamily="50" charset="0"/>
                  <a:ea typeface="Sassoon Infant Rg" panose="02000503030000020003" pitchFamily="50" charset="0"/>
                  <a:cs typeface="Sassoon Infant Rg" pitchFamily="50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defRPr/>
              </a:pPr>
              <a:r>
                <a:rPr lang="en-GB" sz="2800" b="1" dirty="0"/>
                <a:t>help</a:t>
              </a:r>
            </a:p>
            <a:p>
              <a:pPr marL="285750" indent="-285750" eaLnBrk="1" hangingPunct="1">
                <a:buFontTx/>
                <a:buChar char="-"/>
                <a:defRPr/>
              </a:pPr>
              <a:endParaRPr lang="en-GB" sz="2800" b="1" dirty="0"/>
            </a:p>
            <a:p>
              <a:pPr marL="285750" indent="-285750" eaLnBrk="1" hangingPunct="1">
                <a:buFontTx/>
                <a:buChar char="-"/>
                <a:defRPr/>
              </a:pPr>
              <a:endParaRPr lang="en-GB" sz="2800" b="1" dirty="0"/>
            </a:p>
            <a:p>
              <a:pPr marL="285750" indent="-285750" eaLnBrk="1" hangingPunct="1">
                <a:buFontTx/>
                <a:buChar char="-"/>
                <a:defRPr/>
              </a:pPr>
              <a:endParaRPr lang="en-GB" sz="2800" b="1" dirty="0"/>
            </a:p>
            <a:p>
              <a:pPr eaLnBrk="1" hangingPunct="1">
                <a:defRPr/>
              </a:pPr>
              <a:endParaRPr lang="en-GB" sz="2800" b="1" dirty="0"/>
            </a:p>
          </p:txBody>
        </p: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1463" y="4532320"/>
              <a:ext cx="2569621" cy="11886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35811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7285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8823" y="326571"/>
            <a:ext cx="8399417" cy="62440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9977" y="416042"/>
            <a:ext cx="6257108" cy="6065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9124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8823" y="326571"/>
            <a:ext cx="8399417" cy="62440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2247" y="384188"/>
            <a:ext cx="6512568" cy="6128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8714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8823" y="326571"/>
            <a:ext cx="8399417" cy="62440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8422" y="406551"/>
            <a:ext cx="6640218" cy="608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7762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8823" y="326571"/>
            <a:ext cx="8399417" cy="62440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1474" y="400677"/>
            <a:ext cx="6234113" cy="6095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704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 bwMode="auto">
          <a:xfrm>
            <a:off x="503239" y="512763"/>
            <a:ext cx="8137524" cy="5795962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+mn-lt"/>
              </a:rPr>
              <a:t>Aims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00142" y="3572670"/>
            <a:ext cx="2757442" cy="252015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55650" y="1391575"/>
            <a:ext cx="7632700" cy="495108"/>
          </a:xfrm>
          <a:prstGeom prst="rect">
            <a:avLst/>
          </a:prstGeom>
          <a:solidFill>
            <a:srgbClr val="8ACB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altLang="en-US" dirty="0">
                <a:solidFill>
                  <a:schemeClr val="tx1"/>
                </a:solidFill>
                <a:latin typeface="Twinkl" pitchFamily="2" charset="0"/>
              </a:rPr>
              <a:t>To know the purpose of the annual Safer Internet Day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55650" y="2040319"/>
            <a:ext cx="7632700" cy="495108"/>
          </a:xfrm>
          <a:prstGeom prst="rect">
            <a:avLst/>
          </a:prstGeom>
          <a:solidFill>
            <a:srgbClr val="8ACB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altLang="en-US" dirty="0">
                <a:solidFill>
                  <a:schemeClr val="tx1"/>
                </a:solidFill>
                <a:latin typeface="Twinkl" pitchFamily="2" charset="0"/>
              </a:rPr>
              <a:t>To understand the theme, ‘Together for a better internet’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55650" y="2689063"/>
            <a:ext cx="7632700" cy="495108"/>
          </a:xfrm>
          <a:prstGeom prst="rect">
            <a:avLst/>
          </a:prstGeom>
          <a:solidFill>
            <a:srgbClr val="8ACB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chemeClr val="tx1"/>
                </a:solidFill>
              </a:rPr>
              <a:t>To understand my online identity and how to keep safe online</a:t>
            </a:r>
            <a:endParaRPr lang="en-GB" altLang="en-US" dirty="0">
              <a:solidFill>
                <a:schemeClr val="tx1"/>
              </a:solidFill>
              <a:latin typeface="Twink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8823" y="326571"/>
            <a:ext cx="8399417" cy="62440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4799" y="499865"/>
            <a:ext cx="6367463" cy="589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5831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8823" y="326571"/>
            <a:ext cx="8399417" cy="62440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9423" y="438342"/>
            <a:ext cx="6398215" cy="6020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3237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600" dirty="0"/>
              <a:t>Word Check!</a:t>
            </a:r>
            <a:endParaRPr lang="en-GB" sz="3600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28078" y="1334701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/>
              <a:t>Let’s check your understanding of these key words:</a:t>
            </a:r>
          </a:p>
        </p:txBody>
      </p:sp>
      <p:grpSp>
        <p:nvGrpSpPr>
          <p:cNvPr id="31" name="Group 30"/>
          <p:cNvGrpSpPr/>
          <p:nvPr/>
        </p:nvGrpSpPr>
        <p:grpSpPr>
          <a:xfrm flipH="1">
            <a:off x="2257364" y="1874673"/>
            <a:ext cx="1850140" cy="674685"/>
            <a:chOff x="3707686" y="2630910"/>
            <a:chExt cx="1850140" cy="674685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7686" y="2635034"/>
              <a:ext cx="1850140" cy="670561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/>
          </p:nvSpPr>
          <p:spPr>
            <a:xfrm>
              <a:off x="3707686" y="2630910"/>
              <a:ext cx="1681871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3200" b="1" dirty="0"/>
                <a:t>internet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 flipH="1">
            <a:off x="2257364" y="3745391"/>
            <a:ext cx="1850140" cy="670561"/>
            <a:chOff x="6222823" y="3305595"/>
            <a:chExt cx="1850140" cy="670561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2823" y="3305595"/>
              <a:ext cx="1850140" cy="670561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6384322" y="3332049"/>
              <a:ext cx="143661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GB" altLang="en-US" sz="3200" b="1" dirty="0"/>
                <a:t>avatar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5161286" y="3256681"/>
            <a:ext cx="1850140" cy="670561"/>
            <a:chOff x="1383751" y="1987878"/>
            <a:chExt cx="1850140" cy="670561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3751" y="1987878"/>
              <a:ext cx="1850140" cy="670561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1526788" y="2021336"/>
              <a:ext cx="1332416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3200" b="1" dirty="0"/>
                <a:t>online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5161286" y="4244141"/>
            <a:ext cx="1850140" cy="670561"/>
            <a:chOff x="3707686" y="3956814"/>
            <a:chExt cx="1850140" cy="670561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7686" y="3956814"/>
              <a:ext cx="1850140" cy="670561"/>
            </a:xfrm>
            <a:prstGeom prst="rect">
              <a:avLst/>
            </a:prstGeom>
          </p:spPr>
        </p:pic>
        <p:sp>
          <p:nvSpPr>
            <p:cNvPr id="14" name="TextBox 5"/>
            <p:cNvSpPr txBox="1">
              <a:spLocks noChangeArrowheads="1"/>
            </p:cNvSpPr>
            <p:nvPr/>
          </p:nvSpPr>
          <p:spPr bwMode="auto">
            <a:xfrm>
              <a:off x="4114163" y="3957828"/>
              <a:ext cx="874713" cy="585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3200" b="1" dirty="0">
                  <a:solidFill>
                    <a:schemeClr val="tx1"/>
                  </a:solidFill>
                </a:rPr>
                <a:t>app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5161286" y="5231600"/>
            <a:ext cx="1850140" cy="677452"/>
            <a:chOff x="6222823" y="4865011"/>
            <a:chExt cx="1850140" cy="677452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2823" y="4871902"/>
              <a:ext cx="1850140" cy="670561"/>
            </a:xfrm>
            <a:prstGeom prst="rect">
              <a:avLst/>
            </a:prstGeom>
          </p:spPr>
        </p:pic>
        <p:sp>
          <p:nvSpPr>
            <p:cNvPr id="15" name="TextBox 6"/>
            <p:cNvSpPr txBox="1">
              <a:spLocks noChangeArrowheads="1"/>
            </p:cNvSpPr>
            <p:nvPr/>
          </p:nvSpPr>
          <p:spPr bwMode="auto">
            <a:xfrm>
              <a:off x="6334238" y="4865011"/>
              <a:ext cx="1406525" cy="585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3200" b="1" dirty="0">
                  <a:solidFill>
                    <a:schemeClr val="tx1"/>
                  </a:solidFill>
                </a:rPr>
                <a:t>profile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5161286" y="2269221"/>
            <a:ext cx="1850140" cy="670561"/>
            <a:chOff x="6193069" y="1982582"/>
            <a:chExt cx="1850140" cy="670561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3069" y="1982582"/>
              <a:ext cx="1850140" cy="670561"/>
            </a:xfrm>
            <a:prstGeom prst="rect">
              <a:avLst/>
            </a:prstGeom>
          </p:spPr>
        </p:pic>
        <p:sp>
          <p:nvSpPr>
            <p:cNvPr id="16" name="TextBox 7"/>
            <p:cNvSpPr txBox="1">
              <a:spLocks noChangeArrowheads="1"/>
            </p:cNvSpPr>
            <p:nvPr/>
          </p:nvSpPr>
          <p:spPr bwMode="auto">
            <a:xfrm>
              <a:off x="6384322" y="1985620"/>
              <a:ext cx="1219200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3200" b="1" dirty="0">
                  <a:solidFill>
                    <a:schemeClr val="tx1"/>
                  </a:solidFill>
                </a:rPr>
                <a:t>email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 flipH="1">
            <a:off x="1492393" y="4678687"/>
            <a:ext cx="2615111" cy="672974"/>
            <a:chOff x="1383751" y="4869489"/>
            <a:chExt cx="2615111" cy="672974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3751" y="4871902"/>
              <a:ext cx="2615111" cy="670561"/>
            </a:xfrm>
            <a:prstGeom prst="rect">
              <a:avLst/>
            </a:prstGeom>
          </p:spPr>
        </p:pic>
        <p:sp>
          <p:nvSpPr>
            <p:cNvPr id="17" name="TextBox 8"/>
            <p:cNvSpPr txBox="1">
              <a:spLocks noChangeArrowheads="1"/>
            </p:cNvSpPr>
            <p:nvPr/>
          </p:nvSpPr>
          <p:spPr bwMode="auto">
            <a:xfrm>
              <a:off x="1519553" y="4869489"/>
              <a:ext cx="2143125" cy="585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3200" b="1" dirty="0">
                  <a:solidFill>
                    <a:schemeClr val="tx1"/>
                  </a:solidFill>
                </a:rPr>
                <a:t>messaging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 flipH="1">
            <a:off x="2257364" y="2812094"/>
            <a:ext cx="1850140" cy="670561"/>
            <a:chOff x="1383751" y="3315022"/>
            <a:chExt cx="1850140" cy="670561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3751" y="3315022"/>
              <a:ext cx="1850140" cy="670561"/>
            </a:xfrm>
            <a:prstGeom prst="rect">
              <a:avLst/>
            </a:prstGeom>
          </p:spPr>
        </p:pic>
        <p:sp>
          <p:nvSpPr>
            <p:cNvPr id="18" name="TextBox 9"/>
            <p:cNvSpPr txBox="1">
              <a:spLocks noChangeArrowheads="1"/>
            </p:cNvSpPr>
            <p:nvPr/>
          </p:nvSpPr>
          <p:spPr bwMode="auto">
            <a:xfrm>
              <a:off x="1383751" y="3320061"/>
              <a:ext cx="1658937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3200" b="1" dirty="0">
                  <a:solidFill>
                    <a:schemeClr val="tx1"/>
                  </a:solidFill>
                </a:rPr>
                <a:t>identity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MS PGothic" panose="020B0600070205080204" pitchFamily="34" charset="-128"/>
              </a:rPr>
              <a:t>What Is Safer Internet Day?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755650" y="1473201"/>
            <a:ext cx="7632700" cy="16031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dirty="0">
                <a:solidFill>
                  <a:schemeClr val="tx1"/>
                </a:solidFill>
                <a:latin typeface="Twinkl" pitchFamily="2" charset="0"/>
                <a:ea typeface="MS PGothic" panose="020B0600070205080204" pitchFamily="34" charset="-128"/>
              </a:rPr>
              <a:t>Safer Internet Day is celebrated in over a hundred countries across the world on Tuesday 11</a:t>
            </a:r>
            <a:r>
              <a:rPr lang="en-GB" altLang="en-US" baseline="30000" dirty="0">
                <a:solidFill>
                  <a:schemeClr val="tx1"/>
                </a:solidFill>
                <a:latin typeface="Twinkl" pitchFamily="2" charset="0"/>
                <a:ea typeface="MS PGothic" panose="020B0600070205080204" pitchFamily="34" charset="-128"/>
              </a:rPr>
              <a:t>th</a:t>
            </a:r>
            <a:r>
              <a:rPr lang="en-GB" altLang="en-US" dirty="0">
                <a:solidFill>
                  <a:schemeClr val="tx1"/>
                </a:solidFill>
                <a:latin typeface="Twinkl" pitchFamily="2" charset="0"/>
                <a:ea typeface="MS PGothic" panose="020B0600070205080204" pitchFamily="34" charset="-128"/>
              </a:rPr>
              <a:t> February 2020.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altLang="en-US" dirty="0">
              <a:solidFill>
                <a:schemeClr val="tx1"/>
              </a:solidFill>
              <a:latin typeface="Twinkl" pitchFamily="2" charset="0"/>
              <a:ea typeface="MS PGothic" panose="020B0600070205080204" pitchFamily="34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dirty="0">
                <a:solidFill>
                  <a:schemeClr val="tx1"/>
                </a:solidFill>
                <a:latin typeface="Twinkl" pitchFamily="2" charset="0"/>
                <a:ea typeface="MS PGothic" panose="020B0600070205080204" pitchFamily="34" charset="-128"/>
              </a:rPr>
              <a:t>The theme this year is ‘Together for a better internet’.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altLang="en-US" dirty="0">
              <a:solidFill>
                <a:schemeClr val="tx1"/>
              </a:solidFill>
              <a:latin typeface="Twinkl" pitchFamily="2" charset="0"/>
              <a:ea typeface="MS PGothic" panose="020B0600070205080204" pitchFamily="34" charset="-12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375" y="3076305"/>
            <a:ext cx="4195400" cy="2890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667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/>
              <a:t>What Do You Use the Internet For?</a:t>
            </a:r>
            <a:endParaRPr lang="en-GB" sz="3600" dirty="0"/>
          </a:p>
        </p:txBody>
      </p:sp>
      <p:sp>
        <p:nvSpPr>
          <p:cNvPr id="3" name="Rectangle 2"/>
          <p:cNvSpPr/>
          <p:nvPr/>
        </p:nvSpPr>
        <p:spPr>
          <a:xfrm>
            <a:off x="755650" y="1473201"/>
            <a:ext cx="7632700" cy="16031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altLang="en-US" dirty="0">
                <a:solidFill>
                  <a:schemeClr val="tx1"/>
                </a:solidFill>
                <a:ea typeface="ＭＳ Ｐゴシック" panose="020B0600070205080204" pitchFamily="34" charset="-128"/>
              </a:rPr>
              <a:t>The internet is an amazing place!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GB" altLang="en-US" dirty="0">
              <a:solidFill>
                <a:schemeClr val="tx1"/>
              </a:solidFill>
              <a:ea typeface="ＭＳ Ｐゴシック" panose="020B0600070205080204" pitchFamily="34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altLang="en-US" dirty="0">
                <a:solidFill>
                  <a:schemeClr val="tx1"/>
                </a:solidFill>
                <a:ea typeface="ＭＳ Ｐゴシック" panose="020B0600070205080204" pitchFamily="34" charset="-128"/>
              </a:rPr>
              <a:t>In our real lives, it provides us with entertainment, allows us to communicate and helps us learn new things. </a:t>
            </a:r>
            <a:endParaRPr lang="en-GB" altLang="en-US" dirty="0">
              <a:solidFill>
                <a:schemeClr val="tx1"/>
              </a:solidFill>
              <a:ea typeface="ＭＳ Ｐゴシック" panose="020B0600070205080204" pitchFamily="34" charset="-128"/>
              <a:sym typeface="Symbol" panose="05050102010706020507" pitchFamily="18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altLang="en-US" dirty="0">
              <a:solidFill>
                <a:schemeClr val="tx1"/>
              </a:solidFill>
              <a:latin typeface="Twinkl" pitchFamily="2" charset="0"/>
              <a:ea typeface="MS PGothic" panose="020B0600070205080204" pitchFamily="34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429000"/>
            <a:ext cx="3816350" cy="266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652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>
                <a:ea typeface="MS PGothic" panose="020B0600070205080204" pitchFamily="34" charset="-128"/>
              </a:rPr>
              <a:t>Who Can Use the Internet? 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743241" y="1386672"/>
            <a:ext cx="4290983" cy="3542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en-US" dirty="0">
                <a:solidFill>
                  <a:schemeClr val="tx1"/>
                </a:solidFill>
                <a:latin typeface="Twinkl" pitchFamily="2" charset="0"/>
                <a:ea typeface="MS PGothic" panose="020B0600070205080204" pitchFamily="34" charset="-128"/>
              </a:rPr>
              <a:t>Can you think of examples of people who use the internet?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altLang="en-US" dirty="0">
              <a:solidFill>
                <a:schemeClr val="tx1"/>
              </a:solidFill>
              <a:latin typeface="Twinkl" pitchFamily="2" charset="0"/>
              <a:ea typeface="MS PGothic" panose="020B0600070205080204" pitchFamily="34" charset="-12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en-US" dirty="0">
                <a:solidFill>
                  <a:schemeClr val="tx1"/>
                </a:solidFill>
                <a:latin typeface="Twinkl" pitchFamily="2" charset="0"/>
                <a:ea typeface="MS PGothic" panose="020B0600070205080204" pitchFamily="34" charset="-128"/>
              </a:rPr>
              <a:t>Many people across the world use the internet every day.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altLang="en-US" dirty="0">
              <a:solidFill>
                <a:schemeClr val="tx1"/>
              </a:solidFill>
              <a:latin typeface="Twinkl" pitchFamily="2" charset="0"/>
              <a:ea typeface="MS PGothic" panose="020B0600070205080204" pitchFamily="34" charset="-12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en-US" dirty="0">
                <a:solidFill>
                  <a:schemeClr val="tx1"/>
                </a:solidFill>
                <a:latin typeface="Twinkl" pitchFamily="2" charset="0"/>
                <a:ea typeface="MS PGothic" panose="020B0600070205080204" pitchFamily="34" charset="-128"/>
              </a:rPr>
              <a:t>By the end of 2019, four and a half billion (4,500,000,000) people were using the internet. That is nearly 6 out of every 10 people in the whole world.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altLang="en-US" dirty="0">
              <a:solidFill>
                <a:schemeClr val="tx1"/>
              </a:solidFill>
              <a:latin typeface="Twinkl" pitchFamily="2" charset="0"/>
              <a:ea typeface="MS PGothic" panose="020B0600070205080204" pitchFamily="34" charset="-12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2767" y="1386672"/>
            <a:ext cx="3187662" cy="4798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272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>
                <a:ea typeface="MS PGothic" panose="020B0600070205080204" pitchFamily="34" charset="-128"/>
              </a:rPr>
              <a:t>How Do We Access the Internet? 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879230" y="1473201"/>
            <a:ext cx="734032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en-US" dirty="0">
                <a:latin typeface="Twinkl" pitchFamily="2" charset="0"/>
                <a:ea typeface="MS PGothic" panose="020B0600070205080204" pitchFamily="34" charset="-128"/>
              </a:rPr>
              <a:t>We can use lots of different devices to access the internet.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altLang="en-US" dirty="0">
              <a:latin typeface="Twinkl" pitchFamily="2" charset="0"/>
              <a:ea typeface="MS PGothic" panose="020B0600070205080204" pitchFamily="34" charset="-12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en-US" dirty="0">
                <a:latin typeface="Twinkl" pitchFamily="2" charset="0"/>
                <a:ea typeface="MS PGothic" panose="020B0600070205080204" pitchFamily="34" charset="-128"/>
              </a:rPr>
              <a:t>How many can you think of?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altLang="en-US" dirty="0">
              <a:latin typeface="Twinkl" pitchFamily="2" charset="0"/>
              <a:ea typeface="MS PGothic" panose="020B0600070205080204" pitchFamily="34" charset="-12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en-US" dirty="0">
                <a:latin typeface="Twinkl" pitchFamily="2" charset="0"/>
                <a:ea typeface="MS PGothic" panose="020B0600070205080204" pitchFamily="34" charset="-128"/>
              </a:rPr>
              <a:t>Did you think of all these?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838" y="3212527"/>
            <a:ext cx="829036" cy="12960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696" y="3114594"/>
            <a:ext cx="2149592" cy="14919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6228" y="4682788"/>
            <a:ext cx="970813" cy="13535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554" y="4525860"/>
            <a:ext cx="1133392" cy="15937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561" y="4805092"/>
            <a:ext cx="2026214" cy="12312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3137" y="3114594"/>
            <a:ext cx="1630521" cy="10822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217" y="4887962"/>
            <a:ext cx="1717479" cy="106549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897" y="2857243"/>
            <a:ext cx="1436965" cy="1561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067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962" y="765175"/>
            <a:ext cx="8220075" cy="994306"/>
          </a:xfrm>
        </p:spPr>
        <p:txBody>
          <a:bodyPr/>
          <a:lstStyle/>
          <a:p>
            <a:r>
              <a:rPr lang="en-GB" altLang="en-US" dirty="0"/>
              <a:t>How Would You Feel if the Internet Was Turned Off?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098" t="-6216" b="-1"/>
          <a:stretch/>
        </p:blipFill>
        <p:spPr>
          <a:xfrm>
            <a:off x="2605437" y="2065105"/>
            <a:ext cx="3933125" cy="3935252"/>
          </a:xfrm>
          <a:prstGeom prst="ellipse">
            <a:avLst/>
          </a:prstGeom>
          <a:solidFill>
            <a:srgbClr val="25B9BE"/>
          </a:solidFill>
        </p:spPr>
      </p:pic>
    </p:spTree>
    <p:extLst>
      <p:ext uri="{BB962C8B-B14F-4D97-AF65-F5344CB8AC3E}">
        <p14:creationId xmlns:p14="http://schemas.microsoft.com/office/powerpoint/2010/main" val="3107091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MS PGothic" panose="020B0600070205080204" pitchFamily="34" charset="-128"/>
              </a:rPr>
              <a:t>What Is Your Online Identity?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668214" y="1343357"/>
            <a:ext cx="772013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altLang="en-US" dirty="0">
                <a:latin typeface="Twinkl" pitchFamily="2" charset="0"/>
                <a:ea typeface="MS PGothic" panose="020B0600070205080204" pitchFamily="34" charset="-128"/>
              </a:rPr>
              <a:t>When we go online, we have an online identity.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altLang="ja-JP" dirty="0">
                <a:latin typeface="Twinkl" pitchFamily="2" charset="0"/>
                <a:ea typeface="MS PGothic" panose="020B0600070205080204" pitchFamily="34" charset="-128"/>
              </a:rPr>
              <a:t>This is information about ourselves, our likes, what we share and how we talk to others.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altLang="ja-JP" dirty="0">
                <a:latin typeface="Twinkl" pitchFamily="2" charset="0"/>
                <a:ea typeface="MS PGothic" panose="020B0600070205080204" pitchFamily="34" charset="-128"/>
              </a:rPr>
              <a:t>On some apps, we can make an avatar or a profile that other people online can see.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altLang="ja-JP" dirty="0">
                <a:latin typeface="Twinkl" pitchFamily="2" charset="0"/>
                <a:ea typeface="MS PGothic" panose="020B0600070205080204" pitchFamily="34" charset="-128"/>
              </a:rPr>
              <a:t>Watch this film from the Safer Internet Website:</a:t>
            </a:r>
          </a:p>
        </p:txBody>
      </p:sp>
      <p:pic>
        <p:nvPicPr>
          <p:cNvPr id="5" name="Picture 4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976" y="3547156"/>
            <a:ext cx="5340047" cy="2042749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 flipH="1">
            <a:off x="6095203" y="4732185"/>
            <a:ext cx="2293640" cy="670561"/>
            <a:chOff x="591472" y="5667794"/>
            <a:chExt cx="2293640" cy="670561"/>
          </a:xfrm>
        </p:grpSpPr>
        <p:pic>
          <p:nvPicPr>
            <p:cNvPr id="7" name="Picture 6">
              <a:hlinkClick r:id="rId2"/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1472" y="5667794"/>
              <a:ext cx="2293640" cy="670561"/>
            </a:xfrm>
            <a:prstGeom prst="rect">
              <a:avLst/>
            </a:prstGeom>
          </p:spPr>
        </p:pic>
        <p:sp>
          <p:nvSpPr>
            <p:cNvPr id="8" name="Rectangle 7">
              <a:hlinkClick r:id="rId2"/>
            </p:cNvPr>
            <p:cNvSpPr/>
            <p:nvPr/>
          </p:nvSpPr>
          <p:spPr>
            <a:xfrm>
              <a:off x="591472" y="5693030"/>
              <a:ext cx="2102513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3200" b="1" dirty="0"/>
                <a:t>Click here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58114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34442D15-F5BB-4F73-9606-C8812E688AB8}" vid="{28CC8FB8-836C-49DA-A823-EC8BE3E5205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303</TotalTime>
  <Words>544</Words>
  <Application>Microsoft Office PowerPoint</Application>
  <PresentationFormat>On-screen Show (4:3)</PresentationFormat>
  <Paragraphs>103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Sassoon Infant Rg</vt:lpstr>
      <vt:lpstr>Symbol</vt:lpstr>
      <vt:lpstr>Arial</vt:lpstr>
      <vt:lpstr>MS PGothic</vt:lpstr>
      <vt:lpstr>Calibri</vt:lpstr>
      <vt:lpstr>Twinkl</vt:lpstr>
      <vt:lpstr>MS PGothic</vt:lpstr>
      <vt:lpstr>Office Theme</vt:lpstr>
      <vt:lpstr>PowerPoint Presentation</vt:lpstr>
      <vt:lpstr>PowerPoint Presentation</vt:lpstr>
      <vt:lpstr>Word Check!</vt:lpstr>
      <vt:lpstr>What Is Safer Internet Day?</vt:lpstr>
      <vt:lpstr>What Do You Use the Internet For?</vt:lpstr>
      <vt:lpstr>Who Can Use the Internet? </vt:lpstr>
      <vt:lpstr>How Do We Access the Internet? </vt:lpstr>
      <vt:lpstr>How Would You Feel if the Internet Was Turned Off?</vt:lpstr>
      <vt:lpstr>What Is Your Online Identity?</vt:lpstr>
      <vt:lpstr>This Is Me</vt:lpstr>
      <vt:lpstr>Together for a Better Internet</vt:lpstr>
      <vt:lpstr>How Can We Stay Safe?</vt:lpstr>
      <vt:lpstr>What Would You Do If…</vt:lpstr>
      <vt:lpstr>Together for a Better Internet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Simone Wouters</dc:creator>
  <cp:lastModifiedBy>Liam Gallagher</cp:lastModifiedBy>
  <cp:revision>31</cp:revision>
  <dcterms:created xsi:type="dcterms:W3CDTF">2019-12-18T10:40:02Z</dcterms:created>
  <dcterms:modified xsi:type="dcterms:W3CDTF">2020-02-08T11:36:57Z</dcterms:modified>
</cp:coreProperties>
</file>