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61" r:id="rId4"/>
    <p:sldId id="259" r:id="rId5"/>
    <p:sldId id="262" r:id="rId6"/>
    <p:sldId id="276" r:id="rId7"/>
    <p:sldId id="279" r:id="rId8"/>
    <p:sldId id="291" r:id="rId9"/>
    <p:sldId id="272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7CFC1-739B-4E33-9EE8-0AE6608D0C93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C41F4-6425-4599-9D17-9AB06CD5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4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96B74-9E01-4F93-A932-F16E0050F7D6}" type="datetimeFigureOut">
              <a:rPr lang="en-GB" smtClean="0"/>
              <a:pPr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38FB-D9B9-4D80-8033-A571D9ECE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344816" cy="5256584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‘</a:t>
            </a:r>
            <a:r>
              <a:rPr lang="en-GB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Welcome to Year 4’</a:t>
            </a:r>
            <a:br>
              <a:rPr lang="en-GB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Information for Parents/Carers of children in Year 4</a:t>
            </a: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03474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We are really looking forward to this coming year and hope you are too</a:t>
            </a:r>
            <a:r>
              <a:rPr lang="en-US" sz="4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93572521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2429" y="1844824"/>
            <a:ext cx="2512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Class Teacher</a:t>
            </a:r>
          </a:p>
          <a:p>
            <a:pPr algn="ctr"/>
            <a:r>
              <a:rPr lang="en-GB" sz="24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Miss Jennings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5856" y="2769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4JRJ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2852936"/>
            <a:ext cx="2925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TA: Mrs Smith</a:t>
            </a:r>
          </a:p>
          <a:p>
            <a:pPr algn="ctr"/>
            <a:r>
              <a:rPr lang="en-GB" sz="24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(</a:t>
            </a:r>
            <a:r>
              <a:rPr lang="en-GB" sz="24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Mon-Thurs</a:t>
            </a:r>
            <a:r>
              <a:rPr lang="en-GB" sz="24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)</a:t>
            </a:r>
            <a:endParaRPr lang="en-GB" sz="2400" b="1" dirty="0">
              <a:solidFill>
                <a:srgbClr val="0000CC"/>
              </a:solidFill>
              <a:latin typeface="Twinkl Cursive Looped" panose="02000000000000000000" pitchFamily="2" charset="0"/>
            </a:endParaRPr>
          </a:p>
          <a:p>
            <a:pPr algn="ctr"/>
            <a:endParaRPr lang="en-GB" sz="2400" b="1" dirty="0">
              <a:solidFill>
                <a:srgbClr val="0000C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33191" y="4653136"/>
            <a:ext cx="2454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TA: Mr </a:t>
            </a:r>
            <a:r>
              <a:rPr lang="en-GB" sz="2400" b="1" dirty="0" err="1">
                <a:solidFill>
                  <a:srgbClr val="0000CC"/>
                </a:solidFill>
                <a:latin typeface="Twinkl Cursive Looped" panose="02000000000000000000" pitchFamily="2" charset="0"/>
              </a:rPr>
              <a:t>Twynam</a:t>
            </a:r>
            <a:endParaRPr lang="en-GB" sz="2400" b="1" dirty="0">
              <a:solidFill>
                <a:srgbClr val="0000CC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(</a:t>
            </a:r>
            <a:r>
              <a:rPr lang="en-GB" sz="24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Thursday</a:t>
            </a:r>
            <a:r>
              <a:rPr lang="en-GB" sz="24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 </a:t>
            </a:r>
            <a:r>
              <a:rPr lang="en-GB" sz="24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PM)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305B1-D328-406A-93F5-1CB2013D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887" y="2890837"/>
            <a:ext cx="1038225" cy="1076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4CFF29-F51C-4A84-A449-F9EF54507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602" y="5484133"/>
            <a:ext cx="971550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856E29-8C1B-4369-9161-C75591DEF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8599" y="3683933"/>
            <a:ext cx="1000125" cy="990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8867" y="2905261"/>
            <a:ext cx="2889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Twinkl Cursive Looped" panose="02000000000000000000" pitchFamily="2" charset="0"/>
              </a:rPr>
              <a:t>TA: Mrs Lewis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(Friday)</a:t>
            </a:r>
            <a:endParaRPr lang="en-GB" b="1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8512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161958"/>
            <a:ext cx="88243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00CC"/>
                </a:solidFill>
                <a:latin typeface="Twinkl Cursive Looped" panose="02000000000000000000" pitchFamily="2" charset="0"/>
              </a:rPr>
              <a:t>Maths, </a:t>
            </a:r>
            <a:r>
              <a:rPr lang="en-GB" sz="3000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English, Spelling </a:t>
            </a:r>
            <a:r>
              <a:rPr lang="en-GB" sz="3000" dirty="0">
                <a:solidFill>
                  <a:srgbClr val="0000CC"/>
                </a:solidFill>
                <a:latin typeface="Twinkl Cursive Looped" panose="02000000000000000000" pitchFamily="2" charset="0"/>
              </a:rPr>
              <a:t>and </a:t>
            </a:r>
            <a:r>
              <a:rPr lang="en-GB" sz="3000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Reading Masters</a:t>
            </a:r>
            <a:r>
              <a:rPr lang="en-GB" sz="3000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 </a:t>
            </a:r>
            <a:r>
              <a:rPr lang="en-GB" sz="3000" dirty="0">
                <a:solidFill>
                  <a:srgbClr val="0000CC"/>
                </a:solidFill>
                <a:latin typeface="Twinkl Cursive Looped" panose="02000000000000000000" pitchFamily="2" charset="0"/>
              </a:rPr>
              <a:t>are taught </a:t>
            </a:r>
            <a:r>
              <a:rPr lang="en-GB" sz="3000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daily.</a:t>
            </a:r>
            <a:endParaRPr lang="en-GB" sz="3000" dirty="0">
              <a:solidFill>
                <a:srgbClr val="0000CC"/>
              </a:solidFill>
              <a:latin typeface="Twinkl Cursive Looped" panose="02000000000000000000" pitchFamily="2" charset="0"/>
            </a:endParaRPr>
          </a:p>
          <a:p>
            <a:pPr algn="ctr"/>
            <a:endParaRPr lang="en-GB" sz="3000" dirty="0">
              <a:solidFill>
                <a:srgbClr val="0000CC"/>
              </a:solidFill>
              <a:latin typeface="Century Gothic" pitchFamily="34" charset="0"/>
            </a:endParaRPr>
          </a:p>
          <a:p>
            <a:pPr algn="ctr"/>
            <a:endParaRPr lang="en-GB" sz="3000" dirty="0">
              <a:solidFill>
                <a:srgbClr val="0000CC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556792"/>
            <a:ext cx="8748464" cy="286232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600" cap="none" spc="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Term 1 and </a:t>
            </a:r>
            <a:r>
              <a:rPr lang="en-US" sz="3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Term 2: Rotten Romans.</a:t>
            </a:r>
          </a:p>
          <a:p>
            <a:endParaRPr lang="en-US" sz="360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inkl Cursive Looped" panose="02000000000000000000" pitchFamily="2" charset="0"/>
            </a:endParaRPr>
          </a:p>
          <a:p>
            <a:r>
              <a:rPr lang="en-US" sz="3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Term 3 and Term 4: Raging Rivers.</a:t>
            </a:r>
          </a:p>
          <a:p>
            <a:endParaRPr lang="en-US" sz="360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inkl Cursive Looped" panose="02000000000000000000" pitchFamily="2" charset="0"/>
            </a:endParaRPr>
          </a:p>
          <a:p>
            <a:r>
              <a:rPr lang="en-US" sz="3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Term 5 and Term 6: Terrible Tudors.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078210"/>
            <a:ext cx="86044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For Year 4, PE is every 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Wednes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day </a:t>
            </a:r>
            <a:r>
              <a:rPr lang="en-GB" sz="40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and 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Friday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 </a:t>
            </a:r>
            <a:r>
              <a:rPr lang="en-GB" sz="40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afternoon , please ensure that your child 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wears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 </a:t>
            </a:r>
            <a:r>
              <a:rPr lang="en-GB" sz="40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their PE kit 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to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 </a:t>
            </a:r>
            <a:r>
              <a:rPr lang="en-GB" sz="40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school on this </a:t>
            </a:r>
            <a:r>
              <a:rPr lang="en-GB" sz="4000" b="1" dirty="0" smtClean="0">
                <a:solidFill>
                  <a:srgbClr val="0000CC"/>
                </a:solidFill>
                <a:latin typeface="Twinkl Cursive Looped" panose="02000000000000000000" pitchFamily="2" charset="0"/>
              </a:rPr>
              <a:t>day. </a:t>
            </a:r>
          </a:p>
          <a:p>
            <a:pPr algn="ctr"/>
            <a:endParaRPr lang="en-GB" sz="4000" b="1" dirty="0">
              <a:solidFill>
                <a:srgbClr val="0000CC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GB" sz="32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Kit should consist of </a:t>
            </a:r>
            <a:r>
              <a:rPr lang="en-US" sz="32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a white PE shirt, black shorts/tracksuit bottoms and trainer/</a:t>
            </a:r>
            <a:r>
              <a:rPr lang="en-US" sz="3200" b="1" dirty="0" err="1">
                <a:solidFill>
                  <a:srgbClr val="0000CC"/>
                </a:solidFill>
                <a:latin typeface="Twinkl Cursive Looped" panose="02000000000000000000" pitchFamily="2" charset="0"/>
              </a:rPr>
              <a:t>plimsols</a:t>
            </a:r>
            <a:r>
              <a:rPr lang="en-US" sz="32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 please</a:t>
            </a:r>
            <a:r>
              <a:rPr lang="en-GB" sz="32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.</a:t>
            </a:r>
          </a:p>
          <a:p>
            <a:pPr algn="ctr"/>
            <a:endParaRPr lang="en-GB" sz="4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84620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School uniform should consist of a white polo shirt, jumper/cardigan/fleece, grey trousers/shorts/skirt/dress and black shoes please.</a:t>
            </a:r>
          </a:p>
          <a:p>
            <a:pPr algn="ctr"/>
            <a:r>
              <a:rPr lang="en-GB" sz="32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 </a:t>
            </a:r>
          </a:p>
          <a:p>
            <a:pPr algn="ctr"/>
            <a:r>
              <a:rPr lang="en-GB" sz="32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Please ensure your child’s name is on all of their items of clothing and belongings, thank you.</a:t>
            </a:r>
          </a:p>
        </p:txBody>
      </p:sp>
    </p:spTree>
    <p:extLst>
      <p:ext uri="{BB962C8B-B14F-4D97-AF65-F5344CB8AC3E}">
        <p14:creationId xmlns:p14="http://schemas.microsoft.com/office/powerpoint/2010/main" val="743036087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628800"/>
            <a:ext cx="76328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Please ensure your child brings their Bag/ Book Bag, reading book and reading </a:t>
            </a:r>
            <a:r>
              <a:rPr lang="en-GB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recor</a:t>
            </a:r>
            <a:r>
              <a:rPr lang="en-GB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d and spelling journal</a:t>
            </a:r>
            <a:r>
              <a:rPr lang="en-GB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 </a:t>
            </a:r>
            <a:r>
              <a:rPr lang="en-GB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to school everyday. This way we can ensure that they get all necessary letters, Home Learning and Spellings. </a:t>
            </a:r>
          </a:p>
          <a:p>
            <a:pPr algn="ctr"/>
            <a:endParaRPr lang="en-GB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inkl Cursive Looped" panose="02000000000000000000" pitchFamily="2" charset="0"/>
            </a:endParaRPr>
          </a:p>
          <a:p>
            <a:pPr algn="ctr"/>
            <a:endParaRPr lang="en-GB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99726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0000CC"/>
                </a:solidFill>
                <a:latin typeface="Twinkl Cursive Looped" panose="02000000000000000000" pitchFamily="2" charset="0"/>
              </a:rPr>
              <a:t>Positive Behaviour Management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08462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Our behaviour policy revolves around positive behaviour management, we use the traffic light system which all children are familiar with.</a:t>
            </a:r>
          </a:p>
          <a:p>
            <a:pPr algn="ctr"/>
            <a:endParaRPr lang="en-GB" sz="3600" b="1" dirty="0">
              <a:solidFill>
                <a:srgbClr val="0000CC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GB" sz="3600" b="1" dirty="0">
                <a:solidFill>
                  <a:srgbClr val="0000CC"/>
                </a:solidFill>
                <a:latin typeface="Twinkl Cursive Looped" panose="02000000000000000000" pitchFamily="2" charset="0"/>
              </a:rPr>
              <a:t>Children are rewarded with dojo points. </a:t>
            </a:r>
          </a:p>
        </p:txBody>
      </p:sp>
    </p:spTree>
    <p:extLst>
      <p:ext uri="{BB962C8B-B14F-4D97-AF65-F5344CB8AC3E}">
        <p14:creationId xmlns:p14="http://schemas.microsoft.com/office/powerpoint/2010/main" val="659265043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6886" y="1484784"/>
            <a:ext cx="88569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Snack</a:t>
            </a:r>
          </a:p>
          <a:p>
            <a:pPr algn="ctr"/>
            <a:endParaRPr lang="en-US" sz="2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inkl Cursive Looped" panose="02000000000000000000" pitchFamily="2" charset="0"/>
            </a:endParaRPr>
          </a:p>
          <a:p>
            <a:pPr algn="ctr"/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Children can bring in their own healthy snack for breaktime.  </a:t>
            </a:r>
          </a:p>
          <a:p>
            <a:pPr algn="ctr"/>
            <a:endParaRPr lang="en-US" sz="2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inkl Cursive Looped" panose="02000000000000000000" pitchFamily="2" charset="0"/>
            </a:endParaRPr>
          </a:p>
          <a:p>
            <a:pPr algn="ctr"/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This can be a piece of fruit/vegetable/yoghurt/cheese but no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sweets, crisps 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or chocolate please, thank you.</a:t>
            </a:r>
          </a:p>
          <a:p>
            <a:pPr algn="ctr"/>
            <a:endParaRPr lang="en-US" sz="2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inkl Cursive Looped" panose="02000000000000000000" pitchFamily="2" charset="0"/>
            </a:endParaRPr>
          </a:p>
          <a:p>
            <a:pPr algn="ctr"/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inkl Cursive Looped" panose="02000000000000000000" pitchFamily="2" charset="0"/>
              </a:rPr>
              <a:t>Please ensure names are on water bottles and lunchboxes.</a:t>
            </a:r>
          </a:p>
        </p:txBody>
      </p:sp>
    </p:spTree>
    <p:extLst>
      <p:ext uri="{BB962C8B-B14F-4D97-AF65-F5344CB8AC3E}">
        <p14:creationId xmlns:p14="http://schemas.microsoft.com/office/powerpoint/2010/main" val="934813900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293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Twinkl Cursive Looped</vt:lpstr>
      <vt:lpstr>Office Theme</vt:lpstr>
      <vt:lpstr>‘Welcome to Year 4’  Information for Parents/Carers of children in Year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24th June 2011 – Monday 27th June 2011 Leave ECS @ 9.30am:  Arrive @ Grenville House 11.00am   Grenville House Activities Kayak, Open Canoe, High Ropes, Raft Building, Abseil at Berry Head &amp; Town Trail.   Leave Grenville House @ 9.30pm on Monday for Woodlands Leisure Park. Arrive back at ECS @ 5.00pm   Meals at Grenville House: Friday evening meal through to Monday (breakfast &amp; packed lunch).  Please note: children will require a packed lunch for the Friday.</dc:title>
  <dc:creator>AMeredith</dc:creator>
  <cp:lastModifiedBy>Rachel Jennings</cp:lastModifiedBy>
  <cp:revision>107</cp:revision>
  <dcterms:created xsi:type="dcterms:W3CDTF">2011-04-02T14:12:31Z</dcterms:created>
  <dcterms:modified xsi:type="dcterms:W3CDTF">2021-09-12T16:45:09Z</dcterms:modified>
</cp:coreProperties>
</file>