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68" r:id="rId4"/>
    <p:sldId id="271" r:id="rId5"/>
    <p:sldId id="269" r:id="rId6"/>
    <p:sldId id="284" r:id="rId7"/>
    <p:sldId id="272" r:id="rId8"/>
    <p:sldId id="273" r:id="rId9"/>
    <p:sldId id="279" r:id="rId10"/>
    <p:sldId id="274" r:id="rId11"/>
    <p:sldId id="281" r:id="rId12"/>
    <p:sldId id="280" r:id="rId13"/>
    <p:sldId id="283" r:id="rId14"/>
    <p:sldId id="282" r:id="rId15"/>
    <p:sldId id="276" r:id="rId16"/>
    <p:sldId id="270" r:id="rId17"/>
    <p:sldId id="267" r:id="rId18"/>
  </p:sldIdLst>
  <p:sldSz cx="9144000" cy="6858000" type="screen4x3"/>
  <p:notesSz cx="6858000" cy="9144000"/>
  <p:embeddedFontLst>
    <p:embeddedFont>
      <p:font typeface="Sassoon Infant Rg" panose="02000503030000020003" charset="0"/>
      <p:regular r:id="rId21"/>
      <p:bold r:id="rId22"/>
    </p:embeddedFont>
    <p:embeddedFont>
      <p:font typeface="Calibri" panose="020F0502020204030204" pitchFamily="34" charset="0"/>
      <p:regular r:id="rId23"/>
      <p:bold r:id="rId24"/>
      <p:italic r:id="rId25"/>
      <p:boldItalic r:id="rId26"/>
    </p:embeddedFont>
    <p:embeddedFont>
      <p:font typeface="Twinkl" panose="020B0604020202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userDrawn="1">
          <p15:clr>
            <a:srgbClr val="A4A3A4"/>
          </p15:clr>
        </p15:guide>
        <p15:guide id="4" pos="612" userDrawn="1">
          <p15:clr>
            <a:srgbClr val="A4A3A4"/>
          </p15:clr>
        </p15:guide>
        <p15:guide id="5" orient="horz" pos="3974" userDrawn="1">
          <p15:clr>
            <a:srgbClr val="A4A3A4"/>
          </p15:clr>
        </p15:guide>
        <p15:guide id="6" pos="5148"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3CF"/>
    <a:srgbClr val="D4D4D4"/>
    <a:srgbClr val="BC0105"/>
    <a:srgbClr val="ECF1E9"/>
    <a:srgbClr val="08743A"/>
    <a:srgbClr val="6C9C4C"/>
    <a:srgbClr val="18A0DB"/>
    <a:srgbClr val="FFFFFF"/>
    <a:srgbClr val="DE1E5A"/>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66" autoAdjust="0"/>
    <p:restoredTop sz="94660"/>
  </p:normalViewPr>
  <p:slideViewPr>
    <p:cSldViewPr snapToGrid="0" showGuides="1">
      <p:cViewPr>
        <p:scale>
          <a:sx n="81" d="100"/>
          <a:sy n="81" d="100"/>
        </p:scale>
        <p:origin x="-1296" y="-36"/>
      </p:cViewPr>
      <p:guideLst>
        <p:guide orient="horz" pos="2183"/>
        <p:guide orient="horz" pos="3974"/>
        <p:guide orient="horz" pos="346"/>
        <p:guide orient="horz" pos="482"/>
        <p:guide orient="horz" pos="3838"/>
        <p:guide pos="2880"/>
        <p:guide pos="612"/>
        <p:guide pos="5148"/>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3" y="5173134"/>
            <a:ext cx="7442200" cy="1082018"/>
            <a:chOff x="931333" y="5173134"/>
            <a:chExt cx="7442200" cy="1082018"/>
          </a:xfrm>
        </p:grpSpPr>
        <p:grpSp>
          <p:nvGrpSpPr>
            <p:cNvPr id="27" name="Group 26"/>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15626"/>
                  <a:ext cx="6145738" cy="76907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4</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64741" y="5407775"/>
              <a:ext cx="5683763" cy="584775"/>
            </a:xfrm>
            <a:prstGeom prst="rect">
              <a:avLst/>
            </a:prstGeom>
          </p:spPr>
          <p:txBody>
            <a:bodyPr wrap="square">
              <a:spAutoFit/>
            </a:bodyPr>
            <a:lstStyle/>
            <a:p>
              <a:pPr>
                <a:lnSpc>
                  <a:spcPct val="100000"/>
                </a:lnSpc>
                <a:spcBef>
                  <a:spcPct val="0"/>
                </a:spcBef>
                <a:buFontTx/>
                <a:buNone/>
              </a:pPr>
              <a:r>
                <a:rPr lang="en-GB" altLang="en-US" sz="1600" dirty="0">
                  <a:solidFill>
                    <a:schemeClr val="bg1"/>
                  </a:solidFill>
                </a:rPr>
                <a:t>The letters spell out four.</a:t>
              </a:r>
              <a:endParaRPr lang="en-GB" altLang="en-US" sz="2400" b="1" dirty="0">
                <a:solidFill>
                  <a:schemeClr val="bg1"/>
                </a:solidFill>
              </a:endParaRPr>
            </a:p>
            <a:p>
              <a:pPr>
                <a:lnSpc>
                  <a:spcPct val="100000"/>
                </a:lnSpc>
                <a:spcBef>
                  <a:spcPct val="0"/>
                </a:spcBef>
                <a:buFontTx/>
                <a:buNone/>
              </a:pPr>
              <a:r>
                <a:rPr lang="en-GB" altLang="en-US" sz="1600" dirty="0">
                  <a:solidFill>
                    <a:schemeClr val="bg1"/>
                  </a:solidFill>
                </a:rPr>
                <a:t>The </a:t>
              </a:r>
              <a:r>
                <a:rPr lang="en-GB" altLang="en-US" sz="1600" b="1" dirty="0">
                  <a:solidFill>
                    <a:schemeClr val="bg1"/>
                  </a:solidFill>
                </a:rPr>
                <a:t>fifth</a:t>
              </a:r>
              <a:r>
                <a:rPr lang="en-GB" altLang="en-US" sz="1600" dirty="0">
                  <a:solidFill>
                    <a:schemeClr val="bg1"/>
                  </a:solidFill>
                </a:rPr>
                <a:t> digit on the keypad is 4.</a:t>
              </a:r>
              <a:endParaRPr lang="en-GB" altLang="en-US" sz="2400" b="1" dirty="0">
                <a:solidFill>
                  <a:schemeClr val="bg1"/>
                </a:solidFill>
              </a:endParaRPr>
            </a:p>
          </p:txBody>
        </p:sp>
      </p:grpSp>
      <p:sp>
        <p:nvSpPr>
          <p:cNvPr id="6" name="Rectangle 5"/>
          <p:cNvSpPr/>
          <p:nvPr/>
        </p:nvSpPr>
        <p:spPr>
          <a:xfrm>
            <a:off x="940277" y="3625169"/>
            <a:ext cx="5278460" cy="553998"/>
          </a:xfrm>
          <a:prstGeom prst="rect">
            <a:avLst/>
          </a:prstGeom>
        </p:spPr>
        <p:txBody>
          <a:bodyPr wrap="square">
            <a:spAutoFit/>
          </a:bodyPr>
          <a:lstStyle/>
          <a:p>
            <a:pPr>
              <a:buFont typeface="Arial" panose="020B0604020202020204" pitchFamily="34" charset="0"/>
              <a:buNone/>
            </a:pPr>
            <a:r>
              <a:rPr lang="en-GB" altLang="en-US" sz="1500" dirty="0"/>
              <a:t>Cold-blooded invertebrates that have one foot, no shell and are slimy. </a:t>
            </a:r>
          </a:p>
        </p:txBody>
      </p:sp>
      <p:sp>
        <p:nvSpPr>
          <p:cNvPr id="11" name="Rectangle 10"/>
          <p:cNvSpPr/>
          <p:nvPr/>
        </p:nvSpPr>
        <p:spPr>
          <a:xfrm>
            <a:off x="940277" y="4504621"/>
            <a:ext cx="7575298" cy="323165"/>
          </a:xfrm>
          <a:prstGeom prst="rect">
            <a:avLst/>
          </a:prstGeom>
        </p:spPr>
        <p:txBody>
          <a:bodyPr wrap="square">
            <a:spAutoFit/>
          </a:bodyPr>
          <a:lstStyle/>
          <a:p>
            <a:pPr>
              <a:buFont typeface="Arial" panose="020B0604020202020204" pitchFamily="34" charset="0"/>
              <a:buNone/>
            </a:pPr>
            <a:r>
              <a:rPr lang="en-GB" altLang="en-US" sz="1500" dirty="0"/>
              <a:t>Winged vertebrates that lay eggs birds</a:t>
            </a:r>
            <a:endParaRPr lang="en-GB" sz="1500" dirty="0"/>
          </a:p>
        </p:txBody>
      </p:sp>
      <p:sp>
        <p:nvSpPr>
          <p:cNvPr id="24" name="Title 20"/>
          <p:cNvSpPr txBox="1">
            <a:spLocks/>
          </p:cNvSpPr>
          <p:nvPr/>
        </p:nvSpPr>
        <p:spPr>
          <a:xfrm>
            <a:off x="457198" y="765175"/>
            <a:ext cx="8241529"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5</a:t>
            </a:r>
            <a:endParaRPr lang="en-GB" sz="1600" dirty="0">
              <a:solidFill>
                <a:schemeClr val="bg1"/>
              </a:solidFill>
              <a:latin typeface="+mn-lt"/>
            </a:endParaRPr>
          </a:p>
        </p:txBody>
      </p:sp>
      <p:sp>
        <p:nvSpPr>
          <p:cNvPr id="25" name="Rectangle 24"/>
          <p:cNvSpPr/>
          <p:nvPr/>
        </p:nvSpPr>
        <p:spPr>
          <a:xfrm>
            <a:off x="940277" y="2745717"/>
            <a:ext cx="5278460" cy="553998"/>
          </a:xfrm>
          <a:prstGeom prst="rect">
            <a:avLst/>
          </a:prstGeom>
        </p:spPr>
        <p:txBody>
          <a:bodyPr wrap="square">
            <a:spAutoFit/>
          </a:bodyPr>
          <a:lstStyle/>
          <a:p>
            <a:pPr>
              <a:buFont typeface="Arial" panose="020B0604020202020204" pitchFamily="34" charset="0"/>
              <a:buNone/>
            </a:pPr>
            <a:r>
              <a:rPr lang="en-GB" altLang="en-US" sz="1500" dirty="0"/>
              <a:t>Cold-blooded invertebrates that have no backbone, no limbs and burrow in soil.</a:t>
            </a:r>
          </a:p>
        </p:txBody>
      </p:sp>
      <p:sp>
        <p:nvSpPr>
          <p:cNvPr id="31" name="Rectangle 30"/>
          <p:cNvSpPr/>
          <p:nvPr/>
        </p:nvSpPr>
        <p:spPr>
          <a:xfrm>
            <a:off x="935038" y="2097098"/>
            <a:ext cx="5660712" cy="323165"/>
          </a:xfrm>
          <a:prstGeom prst="rect">
            <a:avLst/>
          </a:prstGeom>
        </p:spPr>
        <p:txBody>
          <a:bodyPr wrap="square">
            <a:spAutoFit/>
          </a:bodyPr>
          <a:lstStyle/>
          <a:p>
            <a:pPr>
              <a:buFont typeface="Arial" panose="020B0604020202020204" pitchFamily="34" charset="0"/>
              <a:buNone/>
            </a:pPr>
            <a:r>
              <a:rPr lang="en-GB" altLang="en-US" sz="1500" dirty="0"/>
              <a:t>Cold-blooded living things that have scales and gills.</a:t>
            </a:r>
          </a:p>
        </p:txBody>
      </p:sp>
      <p:graphicFrame>
        <p:nvGraphicFramePr>
          <p:cNvPr id="2" name="Table 1"/>
          <p:cNvGraphicFramePr>
            <a:graphicFrameLocks noGrp="1"/>
          </p:cNvGraphicFramePr>
          <p:nvPr>
            <p:extLst>
              <p:ext uri="{D42A27DB-BD31-4B8C-83A1-F6EECF244321}">
                <p14:modId xmlns:p14="http://schemas.microsoft.com/office/powerpoint/2010/main" val="4205447425"/>
              </p:ext>
            </p:extLst>
          </p:nvPr>
        </p:nvGraphicFramePr>
        <p:xfrm>
          <a:off x="6857692" y="2078579"/>
          <a:ext cx="1318856" cy="370840"/>
        </p:xfrm>
        <a:graphic>
          <a:graphicData uri="http://schemas.openxmlformats.org/drawingml/2006/table">
            <a:tbl>
              <a:tblPr firstRow="1" bandRow="1">
                <a:tableStyleId>{5C22544A-7EE6-4342-B048-85BDC9FD1C3A}</a:tableStyleId>
              </a:tblPr>
              <a:tblGrid>
                <a:gridCol w="329714">
                  <a:extLst>
                    <a:ext uri="{9D8B030D-6E8A-4147-A177-3AD203B41FA5}">
                      <a16:colId xmlns:a16="http://schemas.microsoft.com/office/drawing/2014/main" xmlns="" val="1840136290"/>
                    </a:ext>
                  </a:extLst>
                </a:gridCol>
                <a:gridCol w="329714">
                  <a:extLst>
                    <a:ext uri="{9D8B030D-6E8A-4147-A177-3AD203B41FA5}">
                      <a16:colId xmlns:a16="http://schemas.microsoft.com/office/drawing/2014/main" xmlns="" val="3205555920"/>
                    </a:ext>
                  </a:extLst>
                </a:gridCol>
                <a:gridCol w="329714">
                  <a:extLst>
                    <a:ext uri="{9D8B030D-6E8A-4147-A177-3AD203B41FA5}">
                      <a16:colId xmlns:a16="http://schemas.microsoft.com/office/drawing/2014/main" xmlns="" val="1840172639"/>
                    </a:ext>
                  </a:extLst>
                </a:gridCol>
                <a:gridCol w="329714">
                  <a:extLst>
                    <a:ext uri="{9D8B030D-6E8A-4147-A177-3AD203B41FA5}">
                      <a16:colId xmlns:a16="http://schemas.microsoft.com/office/drawing/2014/main" xmlns="" val="2465763878"/>
                    </a:ext>
                  </a:extLst>
                </a:gridCol>
              </a:tblGrid>
              <a:tr h="370840">
                <a:tc>
                  <a:txBody>
                    <a:bodyPr/>
                    <a:lstStyle/>
                    <a:p>
                      <a:r>
                        <a:rPr lang="en-GB"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GB"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79921606"/>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1615389521"/>
              </p:ext>
            </p:extLst>
          </p:nvPr>
        </p:nvGraphicFramePr>
        <p:xfrm>
          <a:off x="6522411" y="4480783"/>
          <a:ext cx="1648570" cy="370840"/>
        </p:xfrm>
        <a:graphic>
          <a:graphicData uri="http://schemas.openxmlformats.org/drawingml/2006/table">
            <a:tbl>
              <a:tblPr firstRow="1" bandRow="1">
                <a:tableStyleId>{5C22544A-7EE6-4342-B048-85BDC9FD1C3A}</a:tableStyleId>
              </a:tblPr>
              <a:tblGrid>
                <a:gridCol w="329714">
                  <a:extLst>
                    <a:ext uri="{9D8B030D-6E8A-4147-A177-3AD203B41FA5}">
                      <a16:colId xmlns:a16="http://schemas.microsoft.com/office/drawing/2014/main" xmlns="" val="1840136290"/>
                    </a:ext>
                  </a:extLst>
                </a:gridCol>
                <a:gridCol w="329714">
                  <a:extLst>
                    <a:ext uri="{9D8B030D-6E8A-4147-A177-3AD203B41FA5}">
                      <a16:colId xmlns:a16="http://schemas.microsoft.com/office/drawing/2014/main" xmlns="" val="3205555920"/>
                    </a:ext>
                  </a:extLst>
                </a:gridCol>
                <a:gridCol w="329714">
                  <a:extLst>
                    <a:ext uri="{9D8B030D-6E8A-4147-A177-3AD203B41FA5}">
                      <a16:colId xmlns:a16="http://schemas.microsoft.com/office/drawing/2014/main" xmlns="" val="1840172639"/>
                    </a:ext>
                  </a:extLst>
                </a:gridCol>
                <a:gridCol w="329714">
                  <a:extLst>
                    <a:ext uri="{9D8B030D-6E8A-4147-A177-3AD203B41FA5}">
                      <a16:colId xmlns:a16="http://schemas.microsoft.com/office/drawing/2014/main" xmlns="" val="2465763878"/>
                    </a:ext>
                  </a:extLst>
                </a:gridCol>
                <a:gridCol w="329714">
                  <a:extLst>
                    <a:ext uri="{9D8B030D-6E8A-4147-A177-3AD203B41FA5}">
                      <a16:colId xmlns:a16="http://schemas.microsoft.com/office/drawing/2014/main" xmlns="" val="2665005541"/>
                    </a:ext>
                  </a:extLst>
                </a:gridCol>
              </a:tblGrid>
              <a:tr h="370840">
                <a:tc>
                  <a:txBody>
                    <a:bodyPr/>
                    <a:lstStyle/>
                    <a:p>
                      <a:pPr algn="ctr"/>
                      <a:r>
                        <a:rPr lang="en-GB"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79921606"/>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536010663"/>
              </p:ext>
            </p:extLst>
          </p:nvPr>
        </p:nvGraphicFramePr>
        <p:xfrm>
          <a:off x="6522411" y="2879314"/>
          <a:ext cx="1648570" cy="370840"/>
        </p:xfrm>
        <a:graphic>
          <a:graphicData uri="http://schemas.openxmlformats.org/drawingml/2006/table">
            <a:tbl>
              <a:tblPr firstRow="1" bandRow="1">
                <a:tableStyleId>{5C22544A-7EE6-4342-B048-85BDC9FD1C3A}</a:tableStyleId>
              </a:tblPr>
              <a:tblGrid>
                <a:gridCol w="329714">
                  <a:extLst>
                    <a:ext uri="{9D8B030D-6E8A-4147-A177-3AD203B41FA5}">
                      <a16:colId xmlns:a16="http://schemas.microsoft.com/office/drawing/2014/main" xmlns="" val="1840136290"/>
                    </a:ext>
                  </a:extLst>
                </a:gridCol>
                <a:gridCol w="329714">
                  <a:extLst>
                    <a:ext uri="{9D8B030D-6E8A-4147-A177-3AD203B41FA5}">
                      <a16:colId xmlns:a16="http://schemas.microsoft.com/office/drawing/2014/main" xmlns="" val="3205555920"/>
                    </a:ext>
                  </a:extLst>
                </a:gridCol>
                <a:gridCol w="329714">
                  <a:extLst>
                    <a:ext uri="{9D8B030D-6E8A-4147-A177-3AD203B41FA5}">
                      <a16:colId xmlns:a16="http://schemas.microsoft.com/office/drawing/2014/main" xmlns="" val="1840172639"/>
                    </a:ext>
                  </a:extLst>
                </a:gridCol>
                <a:gridCol w="329714">
                  <a:extLst>
                    <a:ext uri="{9D8B030D-6E8A-4147-A177-3AD203B41FA5}">
                      <a16:colId xmlns:a16="http://schemas.microsoft.com/office/drawing/2014/main" xmlns="" val="2465763878"/>
                    </a:ext>
                  </a:extLst>
                </a:gridCol>
                <a:gridCol w="329714">
                  <a:extLst>
                    <a:ext uri="{9D8B030D-6E8A-4147-A177-3AD203B41FA5}">
                      <a16:colId xmlns:a16="http://schemas.microsoft.com/office/drawing/2014/main" xmlns="" val="2665005541"/>
                    </a:ext>
                  </a:extLst>
                </a:gridCol>
              </a:tblGrid>
              <a:tr h="370840">
                <a:tc>
                  <a:txBody>
                    <a:bodyPr/>
                    <a:lstStyle/>
                    <a:p>
                      <a:pPr algn="ctr"/>
                      <a:r>
                        <a:rPr lang="en-GB"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79921606"/>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364045167"/>
              </p:ext>
            </p:extLst>
          </p:nvPr>
        </p:nvGraphicFramePr>
        <p:xfrm>
          <a:off x="6522411" y="3680049"/>
          <a:ext cx="1648570" cy="370840"/>
        </p:xfrm>
        <a:graphic>
          <a:graphicData uri="http://schemas.openxmlformats.org/drawingml/2006/table">
            <a:tbl>
              <a:tblPr firstRow="1" bandRow="1">
                <a:tableStyleId>{5C22544A-7EE6-4342-B048-85BDC9FD1C3A}</a:tableStyleId>
              </a:tblPr>
              <a:tblGrid>
                <a:gridCol w="329714">
                  <a:extLst>
                    <a:ext uri="{9D8B030D-6E8A-4147-A177-3AD203B41FA5}">
                      <a16:colId xmlns:a16="http://schemas.microsoft.com/office/drawing/2014/main" xmlns="" val="1840136290"/>
                    </a:ext>
                  </a:extLst>
                </a:gridCol>
                <a:gridCol w="329714">
                  <a:extLst>
                    <a:ext uri="{9D8B030D-6E8A-4147-A177-3AD203B41FA5}">
                      <a16:colId xmlns:a16="http://schemas.microsoft.com/office/drawing/2014/main" xmlns="" val="3205555920"/>
                    </a:ext>
                  </a:extLst>
                </a:gridCol>
                <a:gridCol w="329714">
                  <a:extLst>
                    <a:ext uri="{9D8B030D-6E8A-4147-A177-3AD203B41FA5}">
                      <a16:colId xmlns:a16="http://schemas.microsoft.com/office/drawing/2014/main" xmlns="" val="1840172639"/>
                    </a:ext>
                  </a:extLst>
                </a:gridCol>
                <a:gridCol w="329714">
                  <a:extLst>
                    <a:ext uri="{9D8B030D-6E8A-4147-A177-3AD203B41FA5}">
                      <a16:colId xmlns:a16="http://schemas.microsoft.com/office/drawing/2014/main" xmlns="" val="2465763878"/>
                    </a:ext>
                  </a:extLst>
                </a:gridCol>
                <a:gridCol w="329714">
                  <a:extLst>
                    <a:ext uri="{9D8B030D-6E8A-4147-A177-3AD203B41FA5}">
                      <a16:colId xmlns:a16="http://schemas.microsoft.com/office/drawing/2014/main" xmlns="" val="2665005541"/>
                    </a:ext>
                  </a:extLst>
                </a:gridCol>
              </a:tblGrid>
              <a:tr h="370840">
                <a:tc>
                  <a:txBody>
                    <a:bodyPr/>
                    <a:lstStyle/>
                    <a:p>
                      <a:pPr algn="ctr"/>
                      <a:r>
                        <a:rPr lang="en-GB"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GB"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79921606"/>
                  </a:ext>
                </a:extLst>
              </a:tr>
            </a:tbl>
          </a:graphicData>
        </a:graphic>
      </p:graphicFrame>
    </p:spTree>
    <p:extLst>
      <p:ext uri="{BB962C8B-B14F-4D97-AF65-F5344CB8AC3E}">
        <p14:creationId xmlns:p14="http://schemas.microsoft.com/office/powerpoint/2010/main" val="329006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3" y="5005143"/>
            <a:ext cx="7442200" cy="1409684"/>
            <a:chOff x="931333" y="5173134"/>
            <a:chExt cx="7442200" cy="1241196"/>
          </a:xfrm>
        </p:grpSpPr>
        <p:grpSp>
          <p:nvGrpSpPr>
            <p:cNvPr id="27" name="Group 26"/>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6</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357467"/>
              <a:ext cx="6101838" cy="1056863"/>
            </a:xfrm>
            <a:prstGeom prst="rect">
              <a:avLst/>
            </a:prstGeom>
          </p:spPr>
          <p:txBody>
            <a:bodyPr wrap="square">
              <a:spAutoFit/>
            </a:bodyPr>
            <a:lstStyle/>
            <a:p>
              <a:pPr>
                <a:lnSpc>
                  <a:spcPct val="100000"/>
                </a:lnSpc>
                <a:spcBef>
                  <a:spcPct val="0"/>
                </a:spcBef>
                <a:buFontTx/>
                <a:buNone/>
              </a:pPr>
              <a:r>
                <a:rPr lang="en-GB" altLang="en-US" sz="1600" dirty="0">
                  <a:solidFill>
                    <a:schemeClr val="bg1"/>
                  </a:solidFill>
                </a:rPr>
                <a:t>There are six groups of living things shown: birds, crustaceans, molluscs, arachnids, amphibians and reptiles.</a:t>
              </a:r>
              <a:r>
                <a:rPr lang="en-GB" altLang="en-US" sz="1600" b="1" dirty="0">
                  <a:solidFill>
                    <a:schemeClr val="bg1"/>
                  </a:solidFill>
                </a:rPr>
                <a:t> </a:t>
              </a:r>
            </a:p>
            <a:p>
              <a:pPr>
                <a:lnSpc>
                  <a:spcPct val="100000"/>
                </a:lnSpc>
                <a:spcBef>
                  <a:spcPct val="0"/>
                </a:spcBef>
                <a:buFontTx/>
                <a:buNone/>
              </a:pPr>
              <a:r>
                <a:rPr lang="en-GB" altLang="en-US" sz="1600" b="1" dirty="0">
                  <a:solidFill>
                    <a:schemeClr val="bg1"/>
                  </a:solidFill>
                </a:rPr>
                <a:t>The sixth digit on the keypad is 6.</a:t>
              </a:r>
            </a:p>
            <a:p>
              <a:pPr>
                <a:lnSpc>
                  <a:spcPct val="100000"/>
                </a:lnSpc>
                <a:spcBef>
                  <a:spcPct val="0"/>
                </a:spcBef>
                <a:buFontTx/>
                <a:buNone/>
              </a:pPr>
              <a:endParaRPr lang="en-GB" altLang="en-US" sz="2400" b="1" dirty="0">
                <a:solidFill>
                  <a:schemeClr val="bg1"/>
                </a:solidFill>
              </a:endParaRP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6</a:t>
            </a:r>
            <a:endParaRPr lang="en-GB" sz="1600" dirty="0">
              <a:solidFill>
                <a:schemeClr val="bg1"/>
              </a:solidFill>
              <a:latin typeface="+mn-lt"/>
            </a:endParaRPr>
          </a:p>
        </p:txBody>
      </p:sp>
      <p:sp>
        <p:nvSpPr>
          <p:cNvPr id="14" name="Rectangle 13"/>
          <p:cNvSpPr/>
          <p:nvPr/>
        </p:nvSpPr>
        <p:spPr>
          <a:xfrm>
            <a:off x="931333" y="1752787"/>
            <a:ext cx="7237412" cy="584775"/>
          </a:xfrm>
          <a:prstGeom prst="rect">
            <a:avLst/>
          </a:prstGeom>
        </p:spPr>
        <p:txBody>
          <a:bodyPr wrap="square">
            <a:spAutoFit/>
          </a:bodyPr>
          <a:lstStyle/>
          <a:p>
            <a:pPr algn="ctr">
              <a:lnSpc>
                <a:spcPct val="100000"/>
              </a:lnSpc>
              <a:spcBef>
                <a:spcPct val="0"/>
              </a:spcBef>
              <a:buFontTx/>
              <a:buNone/>
            </a:pPr>
            <a:r>
              <a:rPr lang="en-GB" altLang="en-US" sz="1600" dirty="0">
                <a:ea typeface="Calibri" panose="020F0502020204030204" pitchFamily="34" charset="0"/>
                <a:cs typeface="Times New Roman" panose="02020603050405020304" pitchFamily="18" charset="0"/>
              </a:rPr>
              <a:t>How many of these are names given to groups of living things?</a:t>
            </a:r>
          </a:p>
          <a:p>
            <a:pPr algn="ctr">
              <a:spcBef>
                <a:spcPct val="0"/>
              </a:spcBef>
            </a:pPr>
            <a:r>
              <a:rPr lang="en-GB" altLang="en-US" sz="1600" dirty="0">
                <a:ea typeface="Calibri" panose="020F0502020204030204" pitchFamily="34" charset="0"/>
                <a:cs typeface="Times New Roman" panose="02020603050405020304" pitchFamily="18" charset="0"/>
              </a:rPr>
              <a:t>The number of groups is the sixth digit on the keypad.</a:t>
            </a:r>
          </a:p>
        </p:txBody>
      </p:sp>
      <p:graphicFrame>
        <p:nvGraphicFramePr>
          <p:cNvPr id="2" name="Table 1"/>
          <p:cNvGraphicFramePr>
            <a:graphicFrameLocks noGrp="1"/>
          </p:cNvGraphicFramePr>
          <p:nvPr>
            <p:extLst>
              <p:ext uri="{D42A27DB-BD31-4B8C-83A1-F6EECF244321}">
                <p14:modId xmlns:p14="http://schemas.microsoft.com/office/powerpoint/2010/main" val="2824636040"/>
              </p:ext>
            </p:extLst>
          </p:nvPr>
        </p:nvGraphicFramePr>
        <p:xfrm>
          <a:off x="1602072" y="3115092"/>
          <a:ext cx="6096000" cy="111252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xmlns="" val="2892591629"/>
                    </a:ext>
                  </a:extLst>
                </a:gridCol>
                <a:gridCol w="2032000">
                  <a:extLst>
                    <a:ext uri="{9D8B030D-6E8A-4147-A177-3AD203B41FA5}">
                      <a16:colId xmlns:a16="http://schemas.microsoft.com/office/drawing/2014/main" xmlns="" val="3439821202"/>
                    </a:ext>
                  </a:extLst>
                </a:gridCol>
                <a:gridCol w="2032000">
                  <a:extLst>
                    <a:ext uri="{9D8B030D-6E8A-4147-A177-3AD203B41FA5}">
                      <a16:colId xmlns:a16="http://schemas.microsoft.com/office/drawing/2014/main" xmlns="" val="2113515744"/>
                    </a:ext>
                  </a:extLst>
                </a:gridCol>
              </a:tblGrid>
              <a:tr h="370840">
                <a:tc>
                  <a:txBody>
                    <a:bodyPr/>
                    <a:lstStyle/>
                    <a:p>
                      <a:pPr algn="ctr">
                        <a:lnSpc>
                          <a:spcPct val="107000"/>
                        </a:lnSpc>
                        <a:spcAft>
                          <a:spcPts val="0"/>
                        </a:spcAft>
                      </a:pPr>
                      <a:r>
                        <a:rPr lang="en-GB" sz="1600" b="0" dirty="0">
                          <a:solidFill>
                            <a:schemeClr val="tx1"/>
                          </a:solidFill>
                          <a:effectLst/>
                        </a:rPr>
                        <a:t>birds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ECF1E9"/>
                    </a:solidFill>
                  </a:tcPr>
                </a:tc>
                <a:tc>
                  <a:txBody>
                    <a:bodyPr/>
                    <a:lstStyle/>
                    <a:p>
                      <a:pPr algn="ctr">
                        <a:lnSpc>
                          <a:spcPct val="107000"/>
                        </a:lnSpc>
                        <a:spcAft>
                          <a:spcPts val="0"/>
                        </a:spcAft>
                      </a:pPr>
                      <a:r>
                        <a:rPr lang="en-GB" sz="1600" b="0" dirty="0" err="1">
                          <a:solidFill>
                            <a:schemeClr val="tx1"/>
                          </a:solidFill>
                          <a:effectLst/>
                        </a:rPr>
                        <a:t>trealop</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ECF1E9"/>
                    </a:solidFill>
                  </a:tcPr>
                </a:tc>
                <a:tc>
                  <a:txBody>
                    <a:bodyPr/>
                    <a:lstStyle/>
                    <a:p>
                      <a:pPr algn="ctr">
                        <a:lnSpc>
                          <a:spcPct val="107000"/>
                        </a:lnSpc>
                        <a:spcAft>
                          <a:spcPts val="0"/>
                        </a:spcAft>
                      </a:pPr>
                      <a:r>
                        <a:rPr lang="en-GB" sz="1600" b="0" dirty="0">
                          <a:solidFill>
                            <a:schemeClr val="tx1"/>
                          </a:solidFill>
                          <a:effectLst/>
                        </a:rPr>
                        <a:t>crustaceans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ECF1E9"/>
                    </a:solidFill>
                  </a:tcPr>
                </a:tc>
                <a:extLst>
                  <a:ext uri="{0D108BD9-81ED-4DB2-BD59-A6C34878D82A}">
                    <a16:rowId xmlns:a16="http://schemas.microsoft.com/office/drawing/2014/main" xmlns="" val="3361863195"/>
                  </a:ext>
                </a:extLst>
              </a:tr>
              <a:tr h="370840">
                <a:tc>
                  <a:txBody>
                    <a:bodyPr/>
                    <a:lstStyle/>
                    <a:p>
                      <a:pPr algn="ctr">
                        <a:lnSpc>
                          <a:spcPct val="107000"/>
                        </a:lnSpc>
                        <a:spcAft>
                          <a:spcPts val="0"/>
                        </a:spcAft>
                      </a:pPr>
                      <a:r>
                        <a:rPr lang="en-GB" sz="1600" b="0" dirty="0" err="1">
                          <a:solidFill>
                            <a:schemeClr val="tx1"/>
                          </a:solidFill>
                          <a:effectLst/>
                        </a:rPr>
                        <a:t>parad</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tc>
                  <a:txBody>
                    <a:bodyPr/>
                    <a:lstStyle/>
                    <a:p>
                      <a:pPr algn="ctr">
                        <a:lnSpc>
                          <a:spcPct val="107000"/>
                        </a:lnSpc>
                        <a:spcAft>
                          <a:spcPts val="0"/>
                        </a:spcAft>
                      </a:pPr>
                      <a:r>
                        <a:rPr lang="en-GB" sz="1600" b="0" dirty="0">
                          <a:solidFill>
                            <a:schemeClr val="tx1"/>
                          </a:solidFill>
                          <a:effectLst/>
                        </a:rPr>
                        <a:t>molluscs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tc>
                  <a:txBody>
                    <a:bodyPr/>
                    <a:lstStyle/>
                    <a:p>
                      <a:pPr algn="ctr">
                        <a:lnSpc>
                          <a:spcPct val="107000"/>
                        </a:lnSpc>
                        <a:spcAft>
                          <a:spcPts val="0"/>
                        </a:spcAft>
                      </a:pPr>
                      <a:r>
                        <a:rPr lang="en-GB" sz="1600" b="0" dirty="0">
                          <a:solidFill>
                            <a:schemeClr val="tx1"/>
                          </a:solidFill>
                          <a:effectLst/>
                        </a:rPr>
                        <a:t>arachnids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extLst>
                  <a:ext uri="{0D108BD9-81ED-4DB2-BD59-A6C34878D82A}">
                    <a16:rowId xmlns:a16="http://schemas.microsoft.com/office/drawing/2014/main" xmlns="" val="3541452213"/>
                  </a:ext>
                </a:extLst>
              </a:tr>
              <a:tr h="370840">
                <a:tc>
                  <a:txBody>
                    <a:bodyPr/>
                    <a:lstStyle/>
                    <a:p>
                      <a:pPr algn="ctr">
                        <a:lnSpc>
                          <a:spcPct val="107000"/>
                        </a:lnSpc>
                        <a:spcAft>
                          <a:spcPts val="0"/>
                        </a:spcAft>
                      </a:pPr>
                      <a:r>
                        <a:rPr lang="en-GB" sz="1600" b="0" dirty="0" err="1">
                          <a:solidFill>
                            <a:schemeClr val="tx1"/>
                          </a:solidFill>
                          <a:effectLst/>
                        </a:rPr>
                        <a:t>onama</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tc>
                  <a:txBody>
                    <a:bodyPr/>
                    <a:lstStyle/>
                    <a:p>
                      <a:pPr algn="ctr">
                        <a:lnSpc>
                          <a:spcPct val="107000"/>
                        </a:lnSpc>
                        <a:spcAft>
                          <a:spcPts val="0"/>
                        </a:spcAft>
                      </a:pPr>
                      <a:r>
                        <a:rPr lang="en-GB" sz="1600" b="0" dirty="0">
                          <a:solidFill>
                            <a:schemeClr val="tx1"/>
                          </a:solidFill>
                          <a:effectLst/>
                        </a:rPr>
                        <a:t>amphibians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tc>
                  <a:txBody>
                    <a:bodyPr/>
                    <a:lstStyle/>
                    <a:p>
                      <a:pPr algn="ctr">
                        <a:lnSpc>
                          <a:spcPct val="107000"/>
                        </a:lnSpc>
                        <a:spcAft>
                          <a:spcPts val="0"/>
                        </a:spcAft>
                      </a:pPr>
                      <a:r>
                        <a:rPr lang="en-GB" sz="1600" b="0" dirty="0">
                          <a:solidFill>
                            <a:schemeClr val="tx1"/>
                          </a:solidFill>
                          <a:effectLst/>
                        </a:rPr>
                        <a:t>reptiles</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tc>
                <a:extLst>
                  <a:ext uri="{0D108BD9-81ED-4DB2-BD59-A6C34878D82A}">
                    <a16:rowId xmlns:a16="http://schemas.microsoft.com/office/drawing/2014/main" xmlns="" val="1032371855"/>
                  </a:ext>
                </a:extLst>
              </a:tr>
            </a:tbl>
          </a:graphicData>
        </a:graphic>
      </p:graphicFrame>
      <p:sp>
        <p:nvSpPr>
          <p:cNvPr id="9" name="Rectangle 8"/>
          <p:cNvSpPr/>
          <p:nvPr/>
        </p:nvSpPr>
        <p:spPr>
          <a:xfrm>
            <a:off x="2189747" y="3962400"/>
            <a:ext cx="970548" cy="200526"/>
          </a:xfrm>
          <a:prstGeom prst="rect">
            <a:avLst/>
          </a:prstGeom>
          <a:solidFill>
            <a:srgbClr val="ECF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155857" y="3213341"/>
            <a:ext cx="970548" cy="200526"/>
          </a:xfrm>
          <a:prstGeom prst="rect">
            <a:avLst/>
          </a:prstGeom>
          <a:solidFill>
            <a:srgbClr val="ECF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189747" y="3581088"/>
            <a:ext cx="970548" cy="200526"/>
          </a:xfrm>
          <a:prstGeom prst="rect">
            <a:avLst/>
          </a:prstGeom>
          <a:solidFill>
            <a:srgbClr val="D7E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41908" y="2515386"/>
            <a:ext cx="1026837" cy="101566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527" y="4162925"/>
            <a:ext cx="1042118" cy="1053259"/>
          </a:xfrm>
          <a:prstGeom prst="rect">
            <a:avLst/>
          </a:prstGeom>
        </p:spPr>
      </p:pic>
    </p:spTree>
    <p:extLst>
      <p:ext uri="{BB962C8B-B14F-4D97-AF65-F5344CB8AC3E}">
        <p14:creationId xmlns:p14="http://schemas.microsoft.com/office/powerpoint/2010/main" val="208631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3" y="5005142"/>
            <a:ext cx="7442200" cy="1284051"/>
            <a:chOff x="931333" y="5173134"/>
            <a:chExt cx="7442200" cy="1130579"/>
          </a:xfrm>
        </p:grpSpPr>
        <p:grpSp>
          <p:nvGrpSpPr>
            <p:cNvPr id="27" name="Group 26"/>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4</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463643"/>
              <a:ext cx="6101838" cy="840070"/>
            </a:xfrm>
            <a:prstGeom prst="rect">
              <a:avLst/>
            </a:prstGeom>
          </p:spPr>
          <p:txBody>
            <a:bodyPr wrap="square">
              <a:spAutoFit/>
            </a:bodyPr>
            <a:lstStyle/>
            <a:p>
              <a:pPr>
                <a:spcBef>
                  <a:spcPct val="0"/>
                </a:spcBef>
              </a:pPr>
              <a:r>
                <a:rPr lang="en-GB" altLang="en-US" sz="1600" dirty="0">
                  <a:solidFill>
                    <a:schemeClr val="bg1"/>
                  </a:solidFill>
                </a:rPr>
                <a:t>There are four true statements. </a:t>
              </a:r>
              <a:r>
                <a:rPr lang="en-GB" altLang="en-US" sz="2400" b="1" dirty="0">
                  <a:solidFill>
                    <a:schemeClr val="bg1"/>
                  </a:solidFill>
                </a:rPr>
                <a:t/>
              </a:r>
              <a:br>
                <a:rPr lang="en-GB" altLang="en-US" sz="2400" b="1" dirty="0">
                  <a:solidFill>
                    <a:schemeClr val="bg1"/>
                  </a:solidFill>
                </a:rPr>
              </a:br>
              <a:r>
                <a:rPr lang="en-GB" altLang="en-US" sz="1600" dirty="0">
                  <a:solidFill>
                    <a:schemeClr val="bg1"/>
                  </a:solidFill>
                </a:rPr>
                <a:t>The </a:t>
              </a:r>
              <a:r>
                <a:rPr lang="en-GB" altLang="en-US" sz="1600" b="1" dirty="0">
                  <a:solidFill>
                    <a:schemeClr val="bg1"/>
                  </a:solidFill>
                </a:rPr>
                <a:t>seventh</a:t>
              </a:r>
              <a:r>
                <a:rPr lang="en-GB" altLang="en-US" sz="1600" dirty="0">
                  <a:solidFill>
                    <a:schemeClr val="bg1"/>
                  </a:solidFill>
                </a:rPr>
                <a:t> digit on the keypad is 4.</a:t>
              </a:r>
              <a:endParaRPr lang="en-GB" altLang="en-US" sz="2400" b="1" dirty="0">
                <a:solidFill>
                  <a:schemeClr val="bg1"/>
                </a:solidFill>
              </a:endParaRPr>
            </a:p>
            <a:p>
              <a:pPr>
                <a:lnSpc>
                  <a:spcPct val="100000"/>
                </a:lnSpc>
                <a:spcBef>
                  <a:spcPct val="0"/>
                </a:spcBef>
                <a:buFontTx/>
                <a:buNone/>
              </a:pPr>
              <a:endParaRPr lang="en-GB" altLang="en-US" sz="2400" b="1" dirty="0">
                <a:solidFill>
                  <a:schemeClr val="bg1"/>
                </a:solidFill>
              </a:endParaRP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7</a:t>
            </a:r>
            <a:endParaRPr lang="en-GB" sz="1600" dirty="0">
              <a:solidFill>
                <a:schemeClr val="bg1"/>
              </a:solidFill>
              <a:latin typeface="+mn-lt"/>
            </a:endParaRPr>
          </a:p>
        </p:txBody>
      </p:sp>
      <p:sp>
        <p:nvSpPr>
          <p:cNvPr id="14" name="Rectangle 13"/>
          <p:cNvSpPr/>
          <p:nvPr/>
        </p:nvSpPr>
        <p:spPr>
          <a:xfrm>
            <a:off x="953294" y="1783901"/>
            <a:ext cx="7237412" cy="338554"/>
          </a:xfrm>
          <a:prstGeom prst="rect">
            <a:avLst/>
          </a:prstGeom>
        </p:spPr>
        <p:txBody>
          <a:bodyPr wrap="square">
            <a:spAutoFit/>
          </a:bodyPr>
          <a:lstStyle/>
          <a:p>
            <a:pPr algn="ctr">
              <a:buFont typeface="Arial" panose="020B0604020202020204" pitchFamily="34" charset="0"/>
              <a:buNone/>
            </a:pPr>
            <a:r>
              <a:rPr lang="en-GB" altLang="en-US" sz="1600" dirty="0"/>
              <a:t>Are these statements about animal classes true or false?</a:t>
            </a:r>
          </a:p>
        </p:txBody>
      </p:sp>
      <p:sp>
        <p:nvSpPr>
          <p:cNvPr id="15" name="Rectangle 14"/>
          <p:cNvSpPr/>
          <p:nvPr/>
        </p:nvSpPr>
        <p:spPr>
          <a:xfrm>
            <a:off x="2613303" y="2409636"/>
            <a:ext cx="3085107" cy="2308324"/>
          </a:xfrm>
          <a:prstGeom prst="rect">
            <a:avLst/>
          </a:prstGeom>
        </p:spPr>
        <p:txBody>
          <a:bodyPr wrap="square">
            <a:spAutoFit/>
          </a:bodyPr>
          <a:lstStyle/>
          <a:p>
            <a:pPr>
              <a:buFont typeface="Arial" panose="020B0604020202020204" pitchFamily="34" charset="0"/>
              <a:buNone/>
            </a:pPr>
            <a:r>
              <a:rPr lang="en-GB" altLang="en-US" sz="1600" dirty="0"/>
              <a:t>Molluscs are invertebrates.  </a:t>
            </a:r>
          </a:p>
          <a:p>
            <a:pPr>
              <a:buFont typeface="Arial" panose="020B0604020202020204" pitchFamily="34" charset="0"/>
              <a:buNone/>
            </a:pPr>
            <a:r>
              <a:rPr lang="en-GB" altLang="en-US" sz="1600" dirty="0"/>
              <a:t>	</a:t>
            </a:r>
            <a:endParaRPr lang="en-GB" altLang="en-US" sz="1600" dirty="0">
              <a:solidFill>
                <a:srgbClr val="00B050"/>
              </a:solidFill>
            </a:endParaRPr>
          </a:p>
          <a:p>
            <a:pPr>
              <a:buFont typeface="Arial" panose="020B0604020202020204" pitchFamily="34" charset="0"/>
              <a:buNone/>
            </a:pPr>
            <a:r>
              <a:rPr lang="en-GB" altLang="en-US" sz="1600" dirty="0"/>
              <a:t>Mammals are cold-blooded.</a:t>
            </a:r>
          </a:p>
          <a:p>
            <a:pPr>
              <a:buFont typeface="Arial" panose="020B0604020202020204" pitchFamily="34" charset="0"/>
              <a:buNone/>
            </a:pPr>
            <a:r>
              <a:rPr lang="en-GB" altLang="en-US" sz="1600" dirty="0"/>
              <a:t> 	 </a:t>
            </a:r>
            <a:endParaRPr lang="en-GB" altLang="en-US" sz="1600" dirty="0">
              <a:solidFill>
                <a:srgbClr val="00B050"/>
              </a:solidFill>
            </a:endParaRPr>
          </a:p>
          <a:p>
            <a:pPr>
              <a:buFont typeface="Arial" panose="020B0604020202020204" pitchFamily="34" charset="0"/>
              <a:buNone/>
            </a:pPr>
            <a:r>
              <a:rPr lang="en-GB" altLang="en-US" sz="1600" dirty="0"/>
              <a:t>Reptiles lay eggs.</a:t>
            </a:r>
          </a:p>
          <a:p>
            <a:pPr>
              <a:buFont typeface="Arial" panose="020B0604020202020204" pitchFamily="34" charset="0"/>
              <a:buNone/>
            </a:pPr>
            <a:r>
              <a:rPr lang="en-GB" altLang="en-US" sz="1600" dirty="0"/>
              <a:t>			 </a:t>
            </a:r>
            <a:endParaRPr lang="en-GB" altLang="en-US" sz="1600" dirty="0">
              <a:solidFill>
                <a:srgbClr val="00B050"/>
              </a:solidFill>
            </a:endParaRPr>
          </a:p>
          <a:p>
            <a:pPr>
              <a:buFont typeface="Arial" panose="020B0604020202020204" pitchFamily="34" charset="0"/>
              <a:buNone/>
            </a:pPr>
            <a:r>
              <a:rPr lang="en-GB" altLang="en-US" sz="1600" dirty="0"/>
              <a:t>Birds are warm-blooded.</a:t>
            </a:r>
          </a:p>
          <a:p>
            <a:pPr>
              <a:buFont typeface="Arial" panose="020B0604020202020204" pitchFamily="34" charset="0"/>
              <a:buNone/>
            </a:pPr>
            <a:r>
              <a:rPr lang="en-GB" altLang="en-US" sz="1600" dirty="0"/>
              <a:t>		 </a:t>
            </a:r>
            <a:endParaRPr lang="en-GB" altLang="en-US" sz="1600" dirty="0">
              <a:solidFill>
                <a:srgbClr val="00B050"/>
              </a:solidFill>
            </a:endParaRPr>
          </a:p>
          <a:p>
            <a:pPr>
              <a:buFont typeface="Arial" panose="020B0604020202020204" pitchFamily="34" charset="0"/>
              <a:buNone/>
            </a:pPr>
            <a:r>
              <a:rPr lang="en-GB" altLang="en-US" sz="1600" dirty="0"/>
              <a:t>Woodlice are crustaceans.	</a:t>
            </a:r>
          </a:p>
        </p:txBody>
      </p:sp>
      <p:sp>
        <p:nvSpPr>
          <p:cNvPr id="2" name="Rectangle 1"/>
          <p:cNvSpPr/>
          <p:nvPr/>
        </p:nvSpPr>
        <p:spPr>
          <a:xfrm>
            <a:off x="5616023" y="2409635"/>
            <a:ext cx="858741" cy="294199"/>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True</a:t>
            </a:r>
          </a:p>
        </p:txBody>
      </p:sp>
      <p:sp>
        <p:nvSpPr>
          <p:cNvPr id="17" name="Rectangle 16"/>
          <p:cNvSpPr/>
          <p:nvPr/>
        </p:nvSpPr>
        <p:spPr>
          <a:xfrm>
            <a:off x="5616022" y="2905376"/>
            <a:ext cx="858741" cy="294199"/>
          </a:xfrm>
          <a:prstGeom prst="rec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False</a:t>
            </a:r>
          </a:p>
        </p:txBody>
      </p:sp>
      <p:sp>
        <p:nvSpPr>
          <p:cNvPr id="18" name="Rectangle 17"/>
          <p:cNvSpPr/>
          <p:nvPr/>
        </p:nvSpPr>
        <p:spPr>
          <a:xfrm>
            <a:off x="5617977" y="3393304"/>
            <a:ext cx="858741" cy="294199"/>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True</a:t>
            </a:r>
          </a:p>
        </p:txBody>
      </p:sp>
      <p:sp>
        <p:nvSpPr>
          <p:cNvPr id="19" name="Rectangle 18"/>
          <p:cNvSpPr/>
          <p:nvPr/>
        </p:nvSpPr>
        <p:spPr>
          <a:xfrm>
            <a:off x="5616021" y="3874372"/>
            <a:ext cx="858741" cy="294199"/>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True</a:t>
            </a:r>
          </a:p>
        </p:txBody>
      </p:sp>
      <p:sp>
        <p:nvSpPr>
          <p:cNvPr id="20" name="Rectangle 19"/>
          <p:cNvSpPr/>
          <p:nvPr/>
        </p:nvSpPr>
        <p:spPr>
          <a:xfrm>
            <a:off x="5617977" y="4376973"/>
            <a:ext cx="858741" cy="294199"/>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True</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799" r="-1"/>
          <a:stretch/>
        </p:blipFill>
        <p:spPr>
          <a:xfrm>
            <a:off x="6549886" y="3331597"/>
            <a:ext cx="1593620" cy="13395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038" y="3210970"/>
            <a:ext cx="1462891" cy="1424807"/>
          </a:xfrm>
          <a:prstGeom prst="rect">
            <a:avLst/>
          </a:prstGeom>
        </p:spPr>
      </p:pic>
    </p:spTree>
    <p:extLst>
      <p:ext uri="{BB962C8B-B14F-4D97-AF65-F5344CB8AC3E}">
        <p14:creationId xmlns:p14="http://schemas.microsoft.com/office/powerpoint/2010/main" val="3874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2" y="5005142"/>
            <a:ext cx="7457017" cy="1228898"/>
            <a:chOff x="931332" y="5173134"/>
            <a:chExt cx="7457017" cy="1082018"/>
          </a:xfrm>
        </p:grpSpPr>
        <p:grpSp>
          <p:nvGrpSpPr>
            <p:cNvPr id="27" name="Group 26"/>
            <p:cNvGrpSpPr/>
            <p:nvPr/>
          </p:nvGrpSpPr>
          <p:grpSpPr>
            <a:xfrm>
              <a:off x="931332" y="5173134"/>
              <a:ext cx="7457017" cy="1082018"/>
              <a:chOff x="931332" y="5173134"/>
              <a:chExt cx="7457017" cy="1082018"/>
            </a:xfrm>
          </p:grpSpPr>
          <p:sp>
            <p:nvSpPr>
              <p:cNvPr id="10" name="Rounded Rectangle 9"/>
              <p:cNvSpPr/>
              <p:nvPr/>
            </p:nvSpPr>
            <p:spPr>
              <a:xfrm>
                <a:off x="931332" y="5173134"/>
                <a:ext cx="7457017"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4"/>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4</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429602"/>
              <a:ext cx="6101838" cy="569080"/>
            </a:xfrm>
            <a:prstGeom prst="rect">
              <a:avLst/>
            </a:prstGeom>
          </p:spPr>
          <p:txBody>
            <a:bodyPr wrap="square" anchor="ctr">
              <a:spAutoFit/>
            </a:bodyPr>
            <a:lstStyle/>
            <a:p>
              <a:pPr>
                <a:spcBef>
                  <a:spcPct val="0"/>
                </a:spcBef>
              </a:pPr>
              <a:r>
                <a:rPr lang="en-GB" dirty="0">
                  <a:solidFill>
                    <a:schemeClr val="bg1"/>
                  </a:solidFill>
                </a:rPr>
                <a:t>There are four flowering plants: apple trees, tulips, sunflowers and roses.</a:t>
              </a:r>
              <a:r>
                <a:rPr lang="en-GB" sz="1600" dirty="0">
                  <a:solidFill>
                    <a:schemeClr val="bg1"/>
                  </a:solidFill>
                </a:rPr>
                <a:t> </a:t>
              </a:r>
              <a:r>
                <a:rPr lang="en-GB" altLang="en-US" sz="1600" dirty="0">
                  <a:solidFill>
                    <a:schemeClr val="bg1"/>
                  </a:solidFill>
                </a:rPr>
                <a:t>The </a:t>
              </a:r>
              <a:r>
                <a:rPr lang="en-GB" altLang="en-US" sz="1600" b="1" dirty="0">
                  <a:solidFill>
                    <a:schemeClr val="bg1"/>
                  </a:solidFill>
                </a:rPr>
                <a:t>eighth</a:t>
              </a:r>
              <a:r>
                <a:rPr lang="en-GB" altLang="en-US" sz="1600" dirty="0">
                  <a:solidFill>
                    <a:schemeClr val="bg1"/>
                  </a:solidFill>
                </a:rPr>
                <a:t> digit on the keypad is</a:t>
              </a:r>
              <a:r>
                <a:rPr lang="en-GB" altLang="en-US" sz="1600" b="1" dirty="0">
                  <a:solidFill>
                    <a:schemeClr val="bg1"/>
                  </a:solidFill>
                </a:rPr>
                <a:t> 4.</a:t>
              </a: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8</a:t>
            </a:r>
            <a:endParaRPr lang="en-GB" sz="1600" dirty="0">
              <a:solidFill>
                <a:schemeClr val="bg1"/>
              </a:solidFill>
              <a:latin typeface="+mn-lt"/>
            </a:endParaRPr>
          </a:p>
        </p:txBody>
      </p:sp>
      <p:sp>
        <p:nvSpPr>
          <p:cNvPr id="14" name="Rectangle 13"/>
          <p:cNvSpPr/>
          <p:nvPr/>
        </p:nvSpPr>
        <p:spPr>
          <a:xfrm>
            <a:off x="953294" y="1759838"/>
            <a:ext cx="7237412" cy="646331"/>
          </a:xfrm>
          <a:prstGeom prst="rect">
            <a:avLst/>
          </a:prstGeom>
        </p:spPr>
        <p:txBody>
          <a:bodyPr wrap="square">
            <a:spAutoFit/>
          </a:bodyPr>
          <a:lstStyle/>
          <a:p>
            <a:pPr algn="ctr">
              <a:lnSpc>
                <a:spcPct val="100000"/>
              </a:lnSpc>
              <a:spcBef>
                <a:spcPct val="0"/>
              </a:spcBef>
              <a:buFontTx/>
              <a:buNone/>
            </a:pPr>
            <a:r>
              <a:rPr lang="en-GB" altLang="en-US" dirty="0"/>
              <a:t>Destruction of the habitats of Asian elephants </a:t>
            </a:r>
            <a:br>
              <a:rPr lang="en-GB" altLang="en-US" dirty="0"/>
            </a:br>
            <a:r>
              <a:rPr lang="en-GB" altLang="en-US" dirty="0"/>
              <a:t>has led to a decrease in their numbers.</a:t>
            </a:r>
          </a:p>
        </p:txBody>
      </p:sp>
      <p:sp>
        <p:nvSpPr>
          <p:cNvPr id="21" name="Rectangle 20"/>
          <p:cNvSpPr/>
          <p:nvPr/>
        </p:nvSpPr>
        <p:spPr>
          <a:xfrm>
            <a:off x="990969" y="4034386"/>
            <a:ext cx="7219156" cy="646331"/>
          </a:xfrm>
          <a:prstGeom prst="rect">
            <a:avLst/>
          </a:prstGeom>
        </p:spPr>
        <p:txBody>
          <a:bodyPr wrap="square">
            <a:spAutoFit/>
          </a:bodyPr>
          <a:lstStyle/>
          <a:p>
            <a:pPr algn="ctr">
              <a:buFont typeface="Arial" panose="020B0604020202020204" pitchFamily="34" charset="0"/>
              <a:buNone/>
            </a:pPr>
            <a:r>
              <a:rPr lang="en-GB" dirty="0"/>
              <a:t>Plants can be classified into two sub-groups: flowering and </a:t>
            </a:r>
            <a:br>
              <a:rPr lang="en-GB" dirty="0"/>
            </a:br>
            <a:r>
              <a:rPr lang="en-GB" dirty="0"/>
              <a:t>non-flowering. Which group do each of these plants belong to?</a:t>
            </a:r>
            <a:endParaRPr lang="en-GB" alt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417739405"/>
              </p:ext>
            </p:extLst>
          </p:nvPr>
        </p:nvGraphicFramePr>
        <p:xfrm>
          <a:off x="1009225" y="3058810"/>
          <a:ext cx="7200900" cy="521843"/>
        </p:xfrm>
        <a:graphic>
          <a:graphicData uri="http://schemas.openxmlformats.org/drawingml/2006/table">
            <a:tbl>
              <a:tblPr firstRow="1" bandRow="1">
                <a:tableStyleId>{00A15C55-8517-42AA-B614-E9B94910E393}</a:tableStyleId>
              </a:tblPr>
              <a:tblGrid>
                <a:gridCol w="1028700">
                  <a:extLst>
                    <a:ext uri="{9D8B030D-6E8A-4147-A177-3AD203B41FA5}">
                      <a16:colId xmlns:a16="http://schemas.microsoft.com/office/drawing/2014/main" xmlns="" val="197469745"/>
                    </a:ext>
                  </a:extLst>
                </a:gridCol>
                <a:gridCol w="1028700">
                  <a:extLst>
                    <a:ext uri="{9D8B030D-6E8A-4147-A177-3AD203B41FA5}">
                      <a16:colId xmlns:a16="http://schemas.microsoft.com/office/drawing/2014/main" xmlns="" val="3024921519"/>
                    </a:ext>
                  </a:extLst>
                </a:gridCol>
                <a:gridCol w="1028700">
                  <a:extLst>
                    <a:ext uri="{9D8B030D-6E8A-4147-A177-3AD203B41FA5}">
                      <a16:colId xmlns:a16="http://schemas.microsoft.com/office/drawing/2014/main" xmlns="" val="1077360610"/>
                    </a:ext>
                  </a:extLst>
                </a:gridCol>
                <a:gridCol w="1028700">
                  <a:extLst>
                    <a:ext uri="{9D8B030D-6E8A-4147-A177-3AD203B41FA5}">
                      <a16:colId xmlns:a16="http://schemas.microsoft.com/office/drawing/2014/main" xmlns="" val="2574828463"/>
                    </a:ext>
                  </a:extLst>
                </a:gridCol>
                <a:gridCol w="1148438">
                  <a:extLst>
                    <a:ext uri="{9D8B030D-6E8A-4147-A177-3AD203B41FA5}">
                      <a16:colId xmlns:a16="http://schemas.microsoft.com/office/drawing/2014/main" xmlns="" val="1662803585"/>
                    </a:ext>
                  </a:extLst>
                </a:gridCol>
                <a:gridCol w="908962">
                  <a:extLst>
                    <a:ext uri="{9D8B030D-6E8A-4147-A177-3AD203B41FA5}">
                      <a16:colId xmlns:a16="http://schemas.microsoft.com/office/drawing/2014/main" xmlns="" val="3245633654"/>
                    </a:ext>
                  </a:extLst>
                </a:gridCol>
                <a:gridCol w="1028700">
                  <a:extLst>
                    <a:ext uri="{9D8B030D-6E8A-4147-A177-3AD203B41FA5}">
                      <a16:colId xmlns:a16="http://schemas.microsoft.com/office/drawing/2014/main" xmlns="" val="2676405104"/>
                    </a:ext>
                  </a:extLst>
                </a:gridCol>
              </a:tblGrid>
              <a:tr h="370840">
                <a:tc>
                  <a:txBody>
                    <a:bodyPr/>
                    <a:lstStyle/>
                    <a:p>
                      <a:pPr algn="ctr">
                        <a:lnSpc>
                          <a:spcPct val="107000"/>
                        </a:lnSpc>
                        <a:spcAft>
                          <a:spcPts val="0"/>
                        </a:spcAft>
                      </a:pPr>
                      <a:r>
                        <a:rPr lang="en-GB" sz="1600" b="0" dirty="0">
                          <a:solidFill>
                            <a:schemeClr val="tx1"/>
                          </a:solidFill>
                          <a:effectLst/>
                        </a:rPr>
                        <a:t>apple trees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conifers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ferns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tulips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sunflowers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moss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tc>
                  <a:txBody>
                    <a:bodyPr/>
                    <a:lstStyle/>
                    <a:p>
                      <a:pPr algn="ctr">
                        <a:lnSpc>
                          <a:spcPct val="107000"/>
                        </a:lnSpc>
                        <a:spcAft>
                          <a:spcPts val="0"/>
                        </a:spcAft>
                      </a:pPr>
                      <a:r>
                        <a:rPr lang="en-GB" sz="1600" b="0" dirty="0">
                          <a:solidFill>
                            <a:schemeClr val="tx1"/>
                          </a:solidFill>
                          <a:effectLst/>
                        </a:rPr>
                        <a:t>roses</a:t>
                      </a:r>
                      <a:endParaRPr lang="en-GB"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6" marR="63206" marT="0" marB="0" anchor="ctr">
                    <a:solidFill>
                      <a:srgbClr val="D7E3CF"/>
                    </a:solidFill>
                  </a:tcPr>
                </a:tc>
                <a:extLst>
                  <a:ext uri="{0D108BD9-81ED-4DB2-BD59-A6C34878D82A}">
                    <a16:rowId xmlns:a16="http://schemas.microsoft.com/office/drawing/2014/main" xmlns="" val="3826539777"/>
                  </a:ext>
                </a:extLst>
              </a:tr>
            </a:tbl>
          </a:graphicData>
        </a:graphic>
      </p:graphicFrame>
    </p:spTree>
    <p:extLst>
      <p:ext uri="{BB962C8B-B14F-4D97-AF65-F5344CB8AC3E}">
        <p14:creationId xmlns:p14="http://schemas.microsoft.com/office/powerpoint/2010/main" val="61423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2" y="5005142"/>
            <a:ext cx="7457017" cy="1228898"/>
            <a:chOff x="931332" y="5173134"/>
            <a:chExt cx="7457017" cy="1082018"/>
          </a:xfrm>
        </p:grpSpPr>
        <p:grpSp>
          <p:nvGrpSpPr>
            <p:cNvPr id="27" name="Group 26"/>
            <p:cNvGrpSpPr/>
            <p:nvPr/>
          </p:nvGrpSpPr>
          <p:grpSpPr>
            <a:xfrm>
              <a:off x="931332" y="5173134"/>
              <a:ext cx="7457017" cy="1082018"/>
              <a:chOff x="931332" y="5173134"/>
              <a:chExt cx="7457017" cy="1082018"/>
            </a:xfrm>
          </p:grpSpPr>
          <p:sp>
            <p:nvSpPr>
              <p:cNvPr id="10" name="Rounded Rectangle 9"/>
              <p:cNvSpPr/>
              <p:nvPr/>
            </p:nvSpPr>
            <p:spPr>
              <a:xfrm>
                <a:off x="931332" y="5173134"/>
                <a:ext cx="7457017"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6</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341698"/>
              <a:ext cx="6101838" cy="867170"/>
            </a:xfrm>
            <a:prstGeom prst="rect">
              <a:avLst/>
            </a:prstGeom>
          </p:spPr>
          <p:txBody>
            <a:bodyPr wrap="square" anchor="ctr">
              <a:spAutoFit/>
            </a:bodyPr>
            <a:lstStyle/>
            <a:p>
              <a:pPr>
                <a:lnSpc>
                  <a:spcPct val="100000"/>
                </a:lnSpc>
                <a:spcBef>
                  <a:spcPct val="0"/>
                </a:spcBef>
                <a:buFontTx/>
                <a:buNone/>
              </a:pPr>
              <a:r>
                <a:rPr lang="en-GB" altLang="en-US" sz="1600" dirty="0">
                  <a:solidFill>
                    <a:schemeClr val="bg1"/>
                  </a:solidFill>
                </a:rPr>
                <a:t/>
              </a:r>
              <a:br>
                <a:rPr lang="en-GB" altLang="en-US" sz="1600" dirty="0">
                  <a:solidFill>
                    <a:schemeClr val="bg1"/>
                  </a:solidFill>
                </a:rPr>
              </a:br>
              <a:r>
                <a:rPr lang="en-GB" altLang="en-US" sz="1600" dirty="0">
                  <a:solidFill>
                    <a:schemeClr val="bg1"/>
                  </a:solidFill>
                </a:rPr>
                <a:t>The </a:t>
              </a:r>
              <a:r>
                <a:rPr lang="en-GB" altLang="en-US" sz="1600" b="1" dirty="0">
                  <a:solidFill>
                    <a:schemeClr val="bg1"/>
                  </a:solidFill>
                </a:rPr>
                <a:t>final</a:t>
              </a:r>
              <a:r>
                <a:rPr lang="en-GB" altLang="en-US" sz="1600" dirty="0">
                  <a:solidFill>
                    <a:schemeClr val="bg1"/>
                  </a:solidFill>
                </a:rPr>
                <a:t> digit on the keypad is 6.</a:t>
              </a:r>
              <a:endParaRPr lang="en-GB" altLang="en-US" sz="2400" b="1" dirty="0">
                <a:solidFill>
                  <a:schemeClr val="bg1"/>
                </a:solidFill>
              </a:endParaRPr>
            </a:p>
            <a:p>
              <a:pPr>
                <a:lnSpc>
                  <a:spcPct val="100000"/>
                </a:lnSpc>
                <a:spcBef>
                  <a:spcPct val="0"/>
                </a:spcBef>
                <a:buFontTx/>
                <a:buNone/>
              </a:pPr>
              <a:endParaRPr lang="en-GB" altLang="en-US" sz="2400" b="1" dirty="0">
                <a:solidFill>
                  <a:schemeClr val="bg1"/>
                </a:solidFill>
              </a:endParaRP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9</a:t>
            </a:r>
            <a:endParaRPr lang="en-GB" sz="1600" dirty="0">
              <a:solidFill>
                <a:schemeClr val="bg1"/>
              </a:solidFill>
              <a:latin typeface="+mn-lt"/>
            </a:endParaRPr>
          </a:p>
        </p:txBody>
      </p:sp>
      <p:sp>
        <p:nvSpPr>
          <p:cNvPr id="14" name="Rectangle 13"/>
          <p:cNvSpPr/>
          <p:nvPr/>
        </p:nvSpPr>
        <p:spPr>
          <a:xfrm>
            <a:off x="953294" y="1759838"/>
            <a:ext cx="7237412" cy="584775"/>
          </a:xfrm>
          <a:prstGeom prst="rect">
            <a:avLst/>
          </a:prstGeom>
        </p:spPr>
        <p:txBody>
          <a:bodyPr wrap="square">
            <a:spAutoFit/>
          </a:bodyPr>
          <a:lstStyle/>
          <a:p>
            <a:pPr algn="ctr">
              <a:buFont typeface="Arial" panose="020B0604020202020204" pitchFamily="34" charset="0"/>
              <a:buNone/>
            </a:pPr>
            <a:r>
              <a:rPr lang="en-GB" sz="1600" dirty="0"/>
              <a:t>Destruction of the habitats of Asian elephants </a:t>
            </a:r>
            <a:br>
              <a:rPr lang="en-GB" sz="1600" dirty="0"/>
            </a:br>
            <a:r>
              <a:rPr lang="en-GB" sz="1600" dirty="0"/>
              <a:t>has led to a decrease in their numbers.</a:t>
            </a:r>
            <a:endParaRPr lang="en-GB" altLang="en-US" sz="1600" dirty="0"/>
          </a:p>
        </p:txBody>
      </p:sp>
      <p:sp>
        <p:nvSpPr>
          <p:cNvPr id="21" name="Rectangle 20"/>
          <p:cNvSpPr/>
          <p:nvPr/>
        </p:nvSpPr>
        <p:spPr>
          <a:xfrm>
            <a:off x="971550" y="4069467"/>
            <a:ext cx="7200900" cy="830997"/>
          </a:xfrm>
          <a:prstGeom prst="rect">
            <a:avLst/>
          </a:prstGeom>
        </p:spPr>
        <p:txBody>
          <a:bodyPr wrap="square">
            <a:spAutoFit/>
          </a:bodyPr>
          <a:lstStyle/>
          <a:p>
            <a:pPr algn="ctr">
              <a:lnSpc>
                <a:spcPct val="100000"/>
              </a:lnSpc>
              <a:spcBef>
                <a:spcPct val="0"/>
              </a:spcBef>
              <a:buFontTx/>
              <a:buNone/>
            </a:pPr>
            <a:r>
              <a:rPr lang="en-GB" altLang="en-US" sz="1600" dirty="0"/>
              <a:t>What is the difference between the population in the </a:t>
            </a:r>
            <a:br>
              <a:rPr lang="en-GB" altLang="en-US" sz="1600" dirty="0"/>
            </a:br>
            <a:r>
              <a:rPr lang="en-GB" altLang="en-US" sz="1600" dirty="0"/>
              <a:t>2010s and the population in the 1900s? </a:t>
            </a:r>
            <a:br>
              <a:rPr lang="en-GB" altLang="en-US" sz="1600" dirty="0"/>
            </a:br>
            <a:r>
              <a:rPr lang="en-GB" altLang="en-US" sz="1600" dirty="0"/>
              <a:t>The second digit in your answer is the final digit for the keypad.</a:t>
            </a:r>
          </a:p>
        </p:txBody>
      </p:sp>
      <p:graphicFrame>
        <p:nvGraphicFramePr>
          <p:cNvPr id="6" name="Table 5"/>
          <p:cNvGraphicFramePr>
            <a:graphicFrameLocks noGrp="1"/>
          </p:cNvGraphicFramePr>
          <p:nvPr>
            <p:extLst>
              <p:ext uri="{D42A27DB-BD31-4B8C-83A1-F6EECF244321}">
                <p14:modId xmlns:p14="http://schemas.microsoft.com/office/powerpoint/2010/main" val="304147168"/>
              </p:ext>
            </p:extLst>
          </p:nvPr>
        </p:nvGraphicFramePr>
        <p:xfrm>
          <a:off x="2074708" y="2466677"/>
          <a:ext cx="4994584" cy="1519020"/>
        </p:xfrm>
        <a:graphic>
          <a:graphicData uri="http://schemas.openxmlformats.org/drawingml/2006/table">
            <a:tbl>
              <a:tblPr firstRow="1" bandRow="1">
                <a:tableStyleId>{00A15C55-8517-42AA-B614-E9B94910E393}</a:tableStyleId>
              </a:tblPr>
              <a:tblGrid>
                <a:gridCol w="2497292">
                  <a:extLst>
                    <a:ext uri="{9D8B030D-6E8A-4147-A177-3AD203B41FA5}">
                      <a16:colId xmlns:a16="http://schemas.microsoft.com/office/drawing/2014/main" xmlns="" val="1126221357"/>
                    </a:ext>
                  </a:extLst>
                </a:gridCol>
                <a:gridCol w="2497292">
                  <a:extLst>
                    <a:ext uri="{9D8B030D-6E8A-4147-A177-3AD203B41FA5}">
                      <a16:colId xmlns:a16="http://schemas.microsoft.com/office/drawing/2014/main" xmlns="" val="3033005889"/>
                    </a:ext>
                  </a:extLst>
                </a:gridCol>
              </a:tblGrid>
              <a:tr h="303804">
                <a:tc>
                  <a:txBody>
                    <a:bodyPr/>
                    <a:lstStyle/>
                    <a:p>
                      <a:pPr algn="ctr">
                        <a:lnSpc>
                          <a:spcPct val="107000"/>
                        </a:lnSpc>
                        <a:spcAft>
                          <a:spcPts val="0"/>
                        </a:spcAft>
                      </a:pPr>
                      <a:r>
                        <a:rPr lang="en-GB" sz="1400" b="0" dirty="0">
                          <a:solidFill>
                            <a:schemeClr val="tx1"/>
                          </a:solidFill>
                          <a:effectLst/>
                        </a:rPr>
                        <a:t>Decade</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solidFill>
                      <a:srgbClr val="D7E3CF"/>
                    </a:solidFill>
                  </a:tcPr>
                </a:tc>
                <a:tc>
                  <a:txBody>
                    <a:bodyPr/>
                    <a:lstStyle/>
                    <a:p>
                      <a:pPr algn="ctr">
                        <a:lnSpc>
                          <a:spcPct val="107000"/>
                        </a:lnSpc>
                        <a:spcAft>
                          <a:spcPts val="0"/>
                        </a:spcAft>
                      </a:pPr>
                      <a:r>
                        <a:rPr lang="en-GB" sz="1400" b="0" dirty="0">
                          <a:solidFill>
                            <a:schemeClr val="tx1"/>
                          </a:solidFill>
                          <a:effectLst/>
                        </a:rPr>
                        <a:t>Number of Asian elephants</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solidFill>
                      <a:srgbClr val="D7E3CF"/>
                    </a:solidFill>
                  </a:tcPr>
                </a:tc>
                <a:extLst>
                  <a:ext uri="{0D108BD9-81ED-4DB2-BD59-A6C34878D82A}">
                    <a16:rowId xmlns:a16="http://schemas.microsoft.com/office/drawing/2014/main" xmlns="" val="1515711127"/>
                  </a:ext>
                </a:extLst>
              </a:tr>
              <a:tr h="303804">
                <a:tc>
                  <a:txBody>
                    <a:bodyPr/>
                    <a:lstStyle/>
                    <a:p>
                      <a:pPr algn="ctr">
                        <a:lnSpc>
                          <a:spcPct val="107000"/>
                        </a:lnSpc>
                        <a:spcAft>
                          <a:spcPts val="0"/>
                        </a:spcAft>
                      </a:pPr>
                      <a:r>
                        <a:rPr lang="en-GB" sz="1400" b="0" dirty="0">
                          <a:solidFill>
                            <a:schemeClr val="tx1"/>
                          </a:solidFill>
                          <a:effectLst/>
                        </a:rPr>
                        <a:t>1900s</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tc>
                  <a:txBody>
                    <a:bodyPr/>
                    <a:lstStyle/>
                    <a:p>
                      <a:pPr algn="ctr">
                        <a:lnSpc>
                          <a:spcPct val="107000"/>
                        </a:lnSpc>
                        <a:spcAft>
                          <a:spcPts val="0"/>
                        </a:spcAft>
                      </a:pPr>
                      <a:r>
                        <a:rPr lang="en-GB" sz="1400" b="0" dirty="0">
                          <a:solidFill>
                            <a:schemeClr val="tx1"/>
                          </a:solidFill>
                          <a:effectLst/>
                        </a:rPr>
                        <a:t>200,000</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extLst>
                  <a:ext uri="{0D108BD9-81ED-4DB2-BD59-A6C34878D82A}">
                    <a16:rowId xmlns:a16="http://schemas.microsoft.com/office/drawing/2014/main" xmlns="" val="1168549721"/>
                  </a:ext>
                </a:extLst>
              </a:tr>
              <a:tr h="303804">
                <a:tc>
                  <a:txBody>
                    <a:bodyPr/>
                    <a:lstStyle/>
                    <a:p>
                      <a:pPr algn="ctr">
                        <a:lnSpc>
                          <a:spcPct val="107000"/>
                        </a:lnSpc>
                        <a:spcAft>
                          <a:spcPts val="0"/>
                        </a:spcAft>
                      </a:pPr>
                      <a:r>
                        <a:rPr lang="en-GB" sz="1400" b="0" dirty="0">
                          <a:solidFill>
                            <a:schemeClr val="tx1"/>
                          </a:solidFill>
                          <a:effectLst/>
                        </a:rPr>
                        <a:t>1950s</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tc>
                  <a:txBody>
                    <a:bodyPr/>
                    <a:lstStyle/>
                    <a:p>
                      <a:pPr algn="ctr">
                        <a:lnSpc>
                          <a:spcPct val="107000"/>
                        </a:lnSpc>
                        <a:spcAft>
                          <a:spcPts val="0"/>
                        </a:spcAft>
                      </a:pPr>
                      <a:r>
                        <a:rPr lang="en-GB" sz="1400" b="0" dirty="0">
                          <a:solidFill>
                            <a:schemeClr val="tx1"/>
                          </a:solidFill>
                          <a:effectLst/>
                        </a:rPr>
                        <a:t>160,000</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extLst>
                  <a:ext uri="{0D108BD9-81ED-4DB2-BD59-A6C34878D82A}">
                    <a16:rowId xmlns:a16="http://schemas.microsoft.com/office/drawing/2014/main" xmlns="" val="757347797"/>
                  </a:ext>
                </a:extLst>
              </a:tr>
              <a:tr h="303804">
                <a:tc>
                  <a:txBody>
                    <a:bodyPr/>
                    <a:lstStyle/>
                    <a:p>
                      <a:pPr algn="ctr">
                        <a:lnSpc>
                          <a:spcPct val="107000"/>
                        </a:lnSpc>
                        <a:spcAft>
                          <a:spcPts val="0"/>
                        </a:spcAft>
                      </a:pPr>
                      <a:r>
                        <a:rPr lang="en-GB" sz="1400" b="0" dirty="0">
                          <a:solidFill>
                            <a:schemeClr val="tx1"/>
                          </a:solidFill>
                          <a:effectLst/>
                        </a:rPr>
                        <a:t>1990s</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tc>
                  <a:txBody>
                    <a:bodyPr/>
                    <a:lstStyle/>
                    <a:p>
                      <a:pPr algn="ctr">
                        <a:lnSpc>
                          <a:spcPct val="107000"/>
                        </a:lnSpc>
                        <a:spcAft>
                          <a:spcPts val="0"/>
                        </a:spcAft>
                      </a:pPr>
                      <a:r>
                        <a:rPr lang="en-GB" sz="1400" b="0" dirty="0">
                          <a:solidFill>
                            <a:schemeClr val="tx1"/>
                          </a:solidFill>
                          <a:effectLst/>
                        </a:rPr>
                        <a:t>50,000</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extLst>
                  <a:ext uri="{0D108BD9-81ED-4DB2-BD59-A6C34878D82A}">
                    <a16:rowId xmlns:a16="http://schemas.microsoft.com/office/drawing/2014/main" xmlns="" val="1192386777"/>
                  </a:ext>
                </a:extLst>
              </a:tr>
              <a:tr h="303804">
                <a:tc>
                  <a:txBody>
                    <a:bodyPr/>
                    <a:lstStyle/>
                    <a:p>
                      <a:pPr algn="ctr">
                        <a:lnSpc>
                          <a:spcPct val="107000"/>
                        </a:lnSpc>
                        <a:spcAft>
                          <a:spcPts val="0"/>
                        </a:spcAft>
                      </a:pPr>
                      <a:r>
                        <a:rPr lang="en-GB" sz="1400" b="0" dirty="0">
                          <a:solidFill>
                            <a:schemeClr val="tx1"/>
                          </a:solidFill>
                          <a:effectLst/>
                        </a:rPr>
                        <a:t>2010s</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tc>
                  <a:txBody>
                    <a:bodyPr/>
                    <a:lstStyle/>
                    <a:p>
                      <a:pPr algn="ctr">
                        <a:lnSpc>
                          <a:spcPct val="107000"/>
                        </a:lnSpc>
                        <a:spcAft>
                          <a:spcPts val="0"/>
                        </a:spcAft>
                      </a:pPr>
                      <a:r>
                        <a:rPr lang="en-GB" sz="1400" b="0" dirty="0">
                          <a:solidFill>
                            <a:schemeClr val="tx1"/>
                          </a:solidFill>
                          <a:effectLst/>
                        </a:rPr>
                        <a:t>40,000</a:t>
                      </a:r>
                      <a:endParaRPr lang="en-GB"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05" marR="63205" marT="0" marB="0" anchor="ctr"/>
                </a:tc>
                <a:extLst>
                  <a:ext uri="{0D108BD9-81ED-4DB2-BD59-A6C34878D82A}">
                    <a16:rowId xmlns:a16="http://schemas.microsoft.com/office/drawing/2014/main" xmlns="" val="3737642735"/>
                  </a:ext>
                </a:extLst>
              </a:tr>
            </a:tbl>
          </a:graphicData>
        </a:graphic>
      </p:graphicFrame>
    </p:spTree>
    <p:extLst>
      <p:ext uri="{BB962C8B-B14F-4D97-AF65-F5344CB8AC3E}">
        <p14:creationId xmlns:p14="http://schemas.microsoft.com/office/powerpoint/2010/main" val="19671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3734" t="9522" r="34193" b="49587"/>
          <a:stretch/>
        </p:blipFill>
        <p:spPr>
          <a:xfrm>
            <a:off x="755650" y="1445079"/>
            <a:ext cx="7632514" cy="2871814"/>
          </a:xfrm>
          <a:prstGeom prst="rect">
            <a:avLst/>
          </a:prstGeom>
        </p:spPr>
      </p:pic>
      <p:sp>
        <p:nvSpPr>
          <p:cNvPr id="10" name="Rectangle 9"/>
          <p:cNvSpPr/>
          <p:nvPr/>
        </p:nvSpPr>
        <p:spPr>
          <a:xfrm>
            <a:off x="755650" y="4267056"/>
            <a:ext cx="5775779" cy="181473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916000" rtlCol="0" anchor="ctr"/>
          <a:lstStyle/>
          <a:p>
            <a:pPr>
              <a:lnSpc>
                <a:spcPct val="100000"/>
              </a:lnSpc>
              <a:spcBef>
                <a:spcPct val="0"/>
              </a:spcBef>
              <a:buFontTx/>
              <a:buNone/>
            </a:pPr>
            <a:r>
              <a:rPr lang="en-GB" altLang="en-US" sz="1600" dirty="0">
                <a:solidFill>
                  <a:schemeClr val="bg1"/>
                </a:solidFill>
              </a:rPr>
              <a:t>Now you’ve solved all the clues, it’s time to enter the code into the keypad and escape the safari park!</a:t>
            </a:r>
            <a:endParaRPr lang="en-GB" altLang="en-US" sz="1600" b="1" dirty="0">
              <a:solidFill>
                <a:schemeClr val="bg1"/>
              </a:solidFill>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4897" t="21854" r="35376" b="26101"/>
          <a:stretch/>
        </p:blipFill>
        <p:spPr>
          <a:xfrm>
            <a:off x="4739800" y="2463641"/>
            <a:ext cx="3655170" cy="3655170"/>
          </a:xfrm>
          <a:prstGeom prst="flowChartConnector">
            <a:avLst/>
          </a:prstGeom>
        </p:spPr>
      </p:pic>
      <p:sp>
        <p:nvSpPr>
          <p:cNvPr id="14" name="Oval 13"/>
          <p:cNvSpPr/>
          <p:nvPr/>
        </p:nvSpPr>
        <p:spPr>
          <a:xfrm>
            <a:off x="4756484" y="2481764"/>
            <a:ext cx="3631680" cy="3600030"/>
          </a:xfrm>
          <a:prstGeom prst="ellipse">
            <a:avLst/>
          </a:prstGeom>
          <a:solidFill>
            <a:srgbClr val="08743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756484" y="2460959"/>
            <a:ext cx="3631866" cy="3631866"/>
          </a:xfrm>
          <a:prstGeom prst="ellipse">
            <a:avLst/>
          </a:prstGeom>
          <a:no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20"/>
          <p:cNvSpPr txBox="1">
            <a:spLocks/>
          </p:cNvSpPr>
          <p:nvPr/>
        </p:nvSpPr>
        <p:spPr>
          <a:xfrm>
            <a:off x="449180" y="765978"/>
            <a:ext cx="8232858"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bg1"/>
                </a:solidFill>
              </a:rPr>
              <a:t>Escape the Safari Park</a:t>
            </a:r>
            <a:endParaRPr lang="en-GB" sz="3600" dirty="0">
              <a:solidFill>
                <a:schemeClr val="bg1"/>
              </a:solidFill>
              <a:latin typeface="+mn-lt"/>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152" y="2667504"/>
            <a:ext cx="1142637" cy="340577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8775" y="2956917"/>
            <a:ext cx="3317161" cy="3143000"/>
          </a:xfrm>
          <a:prstGeom prst="rect">
            <a:avLst/>
          </a:prstGeom>
        </p:spPr>
      </p:pic>
    </p:spTree>
    <p:extLst>
      <p:ext uri="{BB962C8B-B14F-4D97-AF65-F5344CB8AC3E}">
        <p14:creationId xmlns:p14="http://schemas.microsoft.com/office/powerpoint/2010/main" val="970707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71550" y="2527101"/>
            <a:ext cx="6662737" cy="2661179"/>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5890" y="2439107"/>
            <a:ext cx="980661" cy="29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3"/>
          <p:cNvSpPr>
            <a:spLocks noChangeArrowheads="1"/>
          </p:cNvSpPr>
          <p:nvPr/>
        </p:nvSpPr>
        <p:spPr bwMode="auto">
          <a:xfrm>
            <a:off x="1519590"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1</a:t>
            </a:r>
          </a:p>
        </p:txBody>
      </p:sp>
      <p:sp>
        <p:nvSpPr>
          <p:cNvPr id="40" name="Rectangle 24"/>
          <p:cNvSpPr>
            <a:spLocks noChangeArrowheads="1"/>
          </p:cNvSpPr>
          <p:nvPr/>
        </p:nvSpPr>
        <p:spPr bwMode="auto">
          <a:xfrm>
            <a:off x="2077444"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2</a:t>
            </a:r>
          </a:p>
        </p:txBody>
      </p:sp>
      <p:sp>
        <p:nvSpPr>
          <p:cNvPr id="41" name="Rectangle 25"/>
          <p:cNvSpPr>
            <a:spLocks noChangeArrowheads="1"/>
          </p:cNvSpPr>
          <p:nvPr/>
        </p:nvSpPr>
        <p:spPr bwMode="auto">
          <a:xfrm>
            <a:off x="2635298"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3</a:t>
            </a:r>
          </a:p>
        </p:txBody>
      </p:sp>
      <p:sp>
        <p:nvSpPr>
          <p:cNvPr id="42" name="Rectangle 26"/>
          <p:cNvSpPr>
            <a:spLocks noChangeArrowheads="1"/>
          </p:cNvSpPr>
          <p:nvPr/>
        </p:nvSpPr>
        <p:spPr bwMode="auto">
          <a:xfrm>
            <a:off x="3193152"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4</a:t>
            </a:r>
          </a:p>
        </p:txBody>
      </p:sp>
      <p:sp>
        <p:nvSpPr>
          <p:cNvPr id="43" name="Rectangle 27"/>
          <p:cNvSpPr>
            <a:spLocks noChangeArrowheads="1"/>
          </p:cNvSpPr>
          <p:nvPr/>
        </p:nvSpPr>
        <p:spPr bwMode="auto">
          <a:xfrm>
            <a:off x="3751006"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5</a:t>
            </a:r>
          </a:p>
        </p:txBody>
      </p:sp>
      <p:sp>
        <p:nvSpPr>
          <p:cNvPr id="44" name="Rectangle 28"/>
          <p:cNvSpPr>
            <a:spLocks noChangeArrowheads="1"/>
          </p:cNvSpPr>
          <p:nvPr/>
        </p:nvSpPr>
        <p:spPr bwMode="auto">
          <a:xfrm>
            <a:off x="4308860" y="3300663"/>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6</a:t>
            </a:r>
          </a:p>
        </p:txBody>
      </p:sp>
      <p:grpSp>
        <p:nvGrpSpPr>
          <p:cNvPr id="3" name="1 ?"/>
          <p:cNvGrpSpPr/>
          <p:nvPr/>
        </p:nvGrpSpPr>
        <p:grpSpPr>
          <a:xfrm>
            <a:off x="1588293" y="3851400"/>
            <a:ext cx="407987" cy="579438"/>
            <a:chOff x="1504951" y="3924300"/>
            <a:chExt cx="407987" cy="579438"/>
          </a:xfrm>
        </p:grpSpPr>
        <p:sp>
          <p:nvSpPr>
            <p:cNvPr id="18"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9"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71" name="1"/>
          <p:cNvGrpSpPr/>
          <p:nvPr/>
        </p:nvGrpSpPr>
        <p:grpSpPr>
          <a:xfrm>
            <a:off x="1593498" y="3844709"/>
            <a:ext cx="407987" cy="579438"/>
            <a:chOff x="1504951" y="3924300"/>
            <a:chExt cx="407987" cy="579438"/>
          </a:xfrm>
        </p:grpSpPr>
        <p:sp>
          <p:nvSpPr>
            <p:cNvPr id="72"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3" name="Rectangle 24"/>
            <p:cNvSpPr>
              <a:spLocks noChangeArrowheads="1"/>
            </p:cNvSpPr>
            <p:nvPr/>
          </p:nvSpPr>
          <p:spPr bwMode="auto">
            <a:xfrm>
              <a:off x="1524954" y="3974804"/>
              <a:ext cx="357791" cy="4924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3</a:t>
              </a:r>
              <a:endParaRPr lang="en-GB" altLang="en-US" dirty="0">
                <a:solidFill>
                  <a:srgbClr val="08743A"/>
                </a:solidFill>
              </a:endParaRPr>
            </a:p>
          </p:txBody>
        </p:sp>
      </p:grpSp>
      <p:grpSp>
        <p:nvGrpSpPr>
          <p:cNvPr id="74" name="2?"/>
          <p:cNvGrpSpPr/>
          <p:nvPr/>
        </p:nvGrpSpPr>
        <p:grpSpPr>
          <a:xfrm>
            <a:off x="2147501" y="3851400"/>
            <a:ext cx="407987" cy="579438"/>
            <a:chOff x="1504951" y="3924300"/>
            <a:chExt cx="407987" cy="579438"/>
          </a:xfrm>
        </p:grpSpPr>
        <p:sp>
          <p:nvSpPr>
            <p:cNvPr id="75"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77" name="2"/>
          <p:cNvGrpSpPr/>
          <p:nvPr/>
        </p:nvGrpSpPr>
        <p:grpSpPr>
          <a:xfrm>
            <a:off x="2150278" y="3851400"/>
            <a:ext cx="407987" cy="579438"/>
            <a:chOff x="1504951" y="3924300"/>
            <a:chExt cx="407987" cy="579438"/>
          </a:xfrm>
        </p:grpSpPr>
        <p:sp>
          <p:nvSpPr>
            <p:cNvPr id="78"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24"/>
            <p:cNvSpPr>
              <a:spLocks noChangeArrowheads="1"/>
            </p:cNvSpPr>
            <p:nvPr/>
          </p:nvSpPr>
          <p:spPr bwMode="auto">
            <a:xfrm>
              <a:off x="1518541" y="3974804"/>
              <a:ext cx="3706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6</a:t>
              </a:r>
              <a:endParaRPr lang="en-GB" altLang="en-US" dirty="0">
                <a:solidFill>
                  <a:srgbClr val="08743A"/>
                </a:solidFill>
              </a:endParaRPr>
            </a:p>
          </p:txBody>
        </p:sp>
      </p:grpSp>
      <p:grpSp>
        <p:nvGrpSpPr>
          <p:cNvPr id="82" name="3?"/>
          <p:cNvGrpSpPr/>
          <p:nvPr/>
        </p:nvGrpSpPr>
        <p:grpSpPr>
          <a:xfrm>
            <a:off x="2706709" y="3851400"/>
            <a:ext cx="407987" cy="579438"/>
            <a:chOff x="1504951" y="3924300"/>
            <a:chExt cx="407987" cy="579438"/>
          </a:xfrm>
        </p:grpSpPr>
        <p:sp>
          <p:nvSpPr>
            <p:cNvPr id="83"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3"/>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85" name="3"/>
          <p:cNvGrpSpPr/>
          <p:nvPr/>
        </p:nvGrpSpPr>
        <p:grpSpPr>
          <a:xfrm>
            <a:off x="2711349" y="3849939"/>
            <a:ext cx="407987" cy="579438"/>
            <a:chOff x="1504951" y="3924300"/>
            <a:chExt cx="407987" cy="579438"/>
          </a:xfrm>
        </p:grpSpPr>
        <p:sp>
          <p:nvSpPr>
            <p:cNvPr id="86"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7" name="Rectangle 24"/>
            <p:cNvSpPr>
              <a:spLocks noChangeArrowheads="1"/>
            </p:cNvSpPr>
            <p:nvPr/>
          </p:nvSpPr>
          <p:spPr bwMode="auto">
            <a:xfrm>
              <a:off x="1524953" y="3974804"/>
              <a:ext cx="3577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3</a:t>
              </a:r>
              <a:endParaRPr lang="en-GB" altLang="en-US" dirty="0">
                <a:solidFill>
                  <a:srgbClr val="08743A"/>
                </a:solidFill>
              </a:endParaRPr>
            </a:p>
          </p:txBody>
        </p:sp>
      </p:grpSp>
      <p:grpSp>
        <p:nvGrpSpPr>
          <p:cNvPr id="88" name="4?"/>
          <p:cNvGrpSpPr/>
          <p:nvPr/>
        </p:nvGrpSpPr>
        <p:grpSpPr>
          <a:xfrm>
            <a:off x="3265917" y="3851400"/>
            <a:ext cx="407987" cy="579438"/>
            <a:chOff x="1504951" y="3924300"/>
            <a:chExt cx="407987" cy="579438"/>
          </a:xfrm>
        </p:grpSpPr>
        <p:sp>
          <p:nvSpPr>
            <p:cNvPr id="89"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0"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91" name="2"/>
          <p:cNvGrpSpPr/>
          <p:nvPr/>
        </p:nvGrpSpPr>
        <p:grpSpPr>
          <a:xfrm>
            <a:off x="3270442" y="3849939"/>
            <a:ext cx="407987" cy="579438"/>
            <a:chOff x="1504951" y="3924300"/>
            <a:chExt cx="407987" cy="579438"/>
          </a:xfrm>
        </p:grpSpPr>
        <p:sp>
          <p:nvSpPr>
            <p:cNvPr id="92"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3" name="Rectangle 24"/>
            <p:cNvSpPr>
              <a:spLocks noChangeArrowheads="1"/>
            </p:cNvSpPr>
            <p:nvPr/>
          </p:nvSpPr>
          <p:spPr bwMode="auto">
            <a:xfrm>
              <a:off x="1542586" y="3974804"/>
              <a:ext cx="3225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1</a:t>
              </a:r>
              <a:endParaRPr lang="en-GB" altLang="en-US" dirty="0">
                <a:solidFill>
                  <a:srgbClr val="08743A"/>
                </a:solidFill>
              </a:endParaRPr>
            </a:p>
          </p:txBody>
        </p:sp>
      </p:grpSp>
      <p:grpSp>
        <p:nvGrpSpPr>
          <p:cNvPr id="94" name="5?"/>
          <p:cNvGrpSpPr/>
          <p:nvPr/>
        </p:nvGrpSpPr>
        <p:grpSpPr>
          <a:xfrm>
            <a:off x="3825125" y="3851400"/>
            <a:ext cx="407987" cy="579438"/>
            <a:chOff x="1504951" y="3924300"/>
            <a:chExt cx="407987" cy="579438"/>
          </a:xfrm>
        </p:grpSpPr>
        <p:sp>
          <p:nvSpPr>
            <p:cNvPr id="95"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6"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97" name="2"/>
          <p:cNvGrpSpPr/>
          <p:nvPr/>
        </p:nvGrpSpPr>
        <p:grpSpPr>
          <a:xfrm>
            <a:off x="3823328" y="3849940"/>
            <a:ext cx="407987" cy="579438"/>
            <a:chOff x="1504951" y="3924300"/>
            <a:chExt cx="407987" cy="579438"/>
          </a:xfrm>
        </p:grpSpPr>
        <p:sp>
          <p:nvSpPr>
            <p:cNvPr id="98"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9" name="Rectangle 24"/>
            <p:cNvSpPr>
              <a:spLocks noChangeArrowheads="1"/>
            </p:cNvSpPr>
            <p:nvPr/>
          </p:nvSpPr>
          <p:spPr bwMode="auto">
            <a:xfrm>
              <a:off x="1514533" y="3974804"/>
              <a:ext cx="3786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4</a:t>
              </a:r>
              <a:endParaRPr lang="en-GB" altLang="en-US" dirty="0">
                <a:solidFill>
                  <a:srgbClr val="08743A"/>
                </a:solidFill>
              </a:endParaRPr>
            </a:p>
          </p:txBody>
        </p:sp>
      </p:grpSp>
      <p:grpSp>
        <p:nvGrpSpPr>
          <p:cNvPr id="100" name="6?"/>
          <p:cNvGrpSpPr/>
          <p:nvPr/>
        </p:nvGrpSpPr>
        <p:grpSpPr>
          <a:xfrm>
            <a:off x="4352887" y="3851400"/>
            <a:ext cx="407987" cy="579438"/>
            <a:chOff x="1504951" y="3924300"/>
            <a:chExt cx="407987" cy="579438"/>
          </a:xfrm>
        </p:grpSpPr>
        <p:sp>
          <p:nvSpPr>
            <p:cNvPr id="101"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103" name="2"/>
          <p:cNvGrpSpPr/>
          <p:nvPr/>
        </p:nvGrpSpPr>
        <p:grpSpPr>
          <a:xfrm>
            <a:off x="4347874" y="3849940"/>
            <a:ext cx="407987" cy="579438"/>
            <a:chOff x="1504951" y="3924300"/>
            <a:chExt cx="407987" cy="579438"/>
          </a:xfrm>
        </p:grpSpPr>
        <p:sp>
          <p:nvSpPr>
            <p:cNvPr id="104"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5" name="Rectangle 24"/>
            <p:cNvSpPr>
              <a:spLocks noChangeArrowheads="1"/>
            </p:cNvSpPr>
            <p:nvPr/>
          </p:nvSpPr>
          <p:spPr bwMode="auto">
            <a:xfrm>
              <a:off x="1518541" y="3974804"/>
              <a:ext cx="3706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6</a:t>
              </a:r>
              <a:endParaRPr lang="en-GB" altLang="en-US" dirty="0">
                <a:solidFill>
                  <a:srgbClr val="08743A"/>
                </a:solidFill>
              </a:endParaRPr>
            </a:p>
          </p:txBody>
        </p:sp>
      </p:grpSp>
      <p:grpSp>
        <p:nvGrpSpPr>
          <p:cNvPr id="7" name="Group 6"/>
          <p:cNvGrpSpPr/>
          <p:nvPr/>
        </p:nvGrpSpPr>
        <p:grpSpPr>
          <a:xfrm>
            <a:off x="7398927" y="4574950"/>
            <a:ext cx="1420995" cy="559063"/>
            <a:chOff x="7474137" y="4643067"/>
            <a:chExt cx="1420995" cy="559063"/>
          </a:xfrm>
        </p:grpSpPr>
        <p:sp>
          <p:nvSpPr>
            <p:cNvPr id="5" name="Oval 4"/>
            <p:cNvSpPr/>
            <p:nvPr/>
          </p:nvSpPr>
          <p:spPr>
            <a:xfrm>
              <a:off x="7513888" y="4643067"/>
              <a:ext cx="559063" cy="559063"/>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474137" y="4776418"/>
              <a:ext cx="1420995" cy="276999"/>
            </a:xfrm>
            <a:prstGeom prst="rect">
              <a:avLst/>
            </a:prstGeom>
            <a:noFill/>
          </p:spPr>
          <p:txBody>
            <a:bodyPr wrap="square" rtlCol="0">
              <a:spAutoFit/>
            </a:bodyPr>
            <a:lstStyle/>
            <a:p>
              <a:r>
                <a:rPr lang="en-GB" sz="1200" dirty="0">
                  <a:solidFill>
                    <a:schemeClr val="bg1"/>
                  </a:solidFill>
                </a:rPr>
                <a:t>unlock</a:t>
              </a:r>
            </a:p>
          </p:txBody>
        </p:sp>
      </p:grpSp>
      <p:sp>
        <p:nvSpPr>
          <p:cNvPr id="8" name="Oval 7">
            <a:hlinkClick r:id="rId3" action="ppaction://hlinksldjump"/>
          </p:cNvPr>
          <p:cNvSpPr/>
          <p:nvPr/>
        </p:nvSpPr>
        <p:spPr>
          <a:xfrm>
            <a:off x="7570381" y="4569488"/>
            <a:ext cx="569985" cy="5699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itle 20"/>
          <p:cNvSpPr txBox="1">
            <a:spLocks/>
          </p:cNvSpPr>
          <p:nvPr/>
        </p:nvSpPr>
        <p:spPr>
          <a:xfrm>
            <a:off x="432592" y="765175"/>
            <a:ext cx="8258184" cy="856891"/>
          </a:xfrm>
          <a:prstGeom prst="roundRect">
            <a:avLst>
              <a:gd name="adj" fmla="val 9641"/>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3600" dirty="0">
                <a:solidFill>
                  <a:schemeClr val="bg1"/>
                </a:solidFill>
              </a:rPr>
              <a:t>Escape the Safari Park</a:t>
            </a:r>
            <a:endParaRPr lang="en-GB" sz="3600" dirty="0">
              <a:solidFill>
                <a:schemeClr val="bg1"/>
              </a:solidFill>
              <a:latin typeface="+mn-lt"/>
            </a:endParaRPr>
          </a:p>
        </p:txBody>
      </p:sp>
      <p:sp>
        <p:nvSpPr>
          <p:cNvPr id="51" name="Rectangle 26"/>
          <p:cNvSpPr>
            <a:spLocks noChangeArrowheads="1"/>
          </p:cNvSpPr>
          <p:nvPr/>
        </p:nvSpPr>
        <p:spPr bwMode="auto">
          <a:xfrm>
            <a:off x="4851975" y="3293972"/>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7</a:t>
            </a:r>
          </a:p>
        </p:txBody>
      </p:sp>
      <p:sp>
        <p:nvSpPr>
          <p:cNvPr id="53" name="Rectangle 27"/>
          <p:cNvSpPr>
            <a:spLocks noChangeArrowheads="1"/>
          </p:cNvSpPr>
          <p:nvPr/>
        </p:nvSpPr>
        <p:spPr bwMode="auto">
          <a:xfrm>
            <a:off x="5409829" y="3293972"/>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8</a:t>
            </a:r>
          </a:p>
        </p:txBody>
      </p:sp>
      <p:sp>
        <p:nvSpPr>
          <p:cNvPr id="54" name="Rectangle 28"/>
          <p:cNvSpPr>
            <a:spLocks noChangeArrowheads="1"/>
          </p:cNvSpPr>
          <p:nvPr/>
        </p:nvSpPr>
        <p:spPr bwMode="auto">
          <a:xfrm>
            <a:off x="5967683" y="3293972"/>
            <a:ext cx="57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1400" dirty="0">
                <a:solidFill>
                  <a:schemeClr val="tx1"/>
                </a:solidFill>
              </a:rPr>
              <a:t>Digit</a:t>
            </a:r>
            <a:br>
              <a:rPr lang="en-GB" altLang="en-US" sz="1400" dirty="0">
                <a:solidFill>
                  <a:schemeClr val="tx1"/>
                </a:solidFill>
              </a:rPr>
            </a:br>
            <a:r>
              <a:rPr lang="en-GB" altLang="en-US" sz="1400" dirty="0">
                <a:solidFill>
                  <a:schemeClr val="tx1"/>
                </a:solidFill>
              </a:rPr>
              <a:t>9</a:t>
            </a:r>
          </a:p>
        </p:txBody>
      </p:sp>
      <p:grpSp>
        <p:nvGrpSpPr>
          <p:cNvPr id="55" name="4?"/>
          <p:cNvGrpSpPr/>
          <p:nvPr/>
        </p:nvGrpSpPr>
        <p:grpSpPr>
          <a:xfrm>
            <a:off x="4924740" y="3844709"/>
            <a:ext cx="407987" cy="579438"/>
            <a:chOff x="1504951" y="3924300"/>
            <a:chExt cx="407987" cy="579438"/>
          </a:xfrm>
        </p:grpSpPr>
        <p:sp>
          <p:nvSpPr>
            <p:cNvPr id="56"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7"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58" name="2"/>
          <p:cNvGrpSpPr/>
          <p:nvPr/>
        </p:nvGrpSpPr>
        <p:grpSpPr>
          <a:xfrm>
            <a:off x="4929265" y="3843248"/>
            <a:ext cx="407987" cy="579438"/>
            <a:chOff x="1504951" y="3924300"/>
            <a:chExt cx="407987" cy="579438"/>
          </a:xfrm>
        </p:grpSpPr>
        <p:sp>
          <p:nvSpPr>
            <p:cNvPr id="60"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 name="Rectangle 24"/>
            <p:cNvSpPr>
              <a:spLocks noChangeArrowheads="1"/>
            </p:cNvSpPr>
            <p:nvPr/>
          </p:nvSpPr>
          <p:spPr bwMode="auto">
            <a:xfrm>
              <a:off x="1514533" y="3974804"/>
              <a:ext cx="3786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4</a:t>
              </a:r>
              <a:endParaRPr lang="en-GB" altLang="en-US" dirty="0">
                <a:solidFill>
                  <a:srgbClr val="08743A"/>
                </a:solidFill>
              </a:endParaRPr>
            </a:p>
          </p:txBody>
        </p:sp>
      </p:grpSp>
      <p:grpSp>
        <p:nvGrpSpPr>
          <p:cNvPr id="62" name="8?"/>
          <p:cNvGrpSpPr/>
          <p:nvPr/>
        </p:nvGrpSpPr>
        <p:grpSpPr>
          <a:xfrm>
            <a:off x="5483948" y="3844709"/>
            <a:ext cx="407987" cy="579438"/>
            <a:chOff x="1504951" y="3924300"/>
            <a:chExt cx="407987" cy="579438"/>
          </a:xfrm>
        </p:grpSpPr>
        <p:sp>
          <p:nvSpPr>
            <p:cNvPr id="63"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4"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65" name="2"/>
          <p:cNvGrpSpPr/>
          <p:nvPr/>
        </p:nvGrpSpPr>
        <p:grpSpPr>
          <a:xfrm>
            <a:off x="5482151" y="3843249"/>
            <a:ext cx="407987" cy="579438"/>
            <a:chOff x="1504951" y="3924300"/>
            <a:chExt cx="407987" cy="579438"/>
          </a:xfrm>
        </p:grpSpPr>
        <p:sp>
          <p:nvSpPr>
            <p:cNvPr id="66"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7" name="Rectangle 24"/>
            <p:cNvSpPr>
              <a:spLocks noChangeArrowheads="1"/>
            </p:cNvSpPr>
            <p:nvPr/>
          </p:nvSpPr>
          <p:spPr bwMode="auto">
            <a:xfrm>
              <a:off x="1514533" y="3974804"/>
              <a:ext cx="3786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4</a:t>
              </a:r>
              <a:endParaRPr lang="en-GB" altLang="en-US" dirty="0">
                <a:solidFill>
                  <a:srgbClr val="08743A"/>
                </a:solidFill>
              </a:endParaRPr>
            </a:p>
          </p:txBody>
        </p:sp>
      </p:grpSp>
      <p:grpSp>
        <p:nvGrpSpPr>
          <p:cNvPr id="68" name="6?"/>
          <p:cNvGrpSpPr/>
          <p:nvPr/>
        </p:nvGrpSpPr>
        <p:grpSpPr>
          <a:xfrm>
            <a:off x="6011710" y="3844709"/>
            <a:ext cx="407987" cy="579438"/>
            <a:chOff x="1504951" y="3924300"/>
            <a:chExt cx="407987" cy="579438"/>
          </a:xfrm>
        </p:grpSpPr>
        <p:sp>
          <p:nvSpPr>
            <p:cNvPr id="69"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24"/>
            <p:cNvSpPr>
              <a:spLocks noChangeArrowheads="1"/>
            </p:cNvSpPr>
            <p:nvPr/>
          </p:nvSpPr>
          <p:spPr bwMode="auto">
            <a:xfrm>
              <a:off x="1532167" y="3957871"/>
              <a:ext cx="3433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chemeClr val="tx1"/>
                  </a:solidFill>
                </a:rPr>
                <a:t>?</a:t>
              </a:r>
              <a:endParaRPr lang="en-GB" altLang="en-US" dirty="0">
                <a:solidFill>
                  <a:schemeClr val="tx1"/>
                </a:solidFill>
              </a:endParaRPr>
            </a:p>
          </p:txBody>
        </p:sp>
      </p:grpSp>
      <p:grpSp>
        <p:nvGrpSpPr>
          <p:cNvPr id="80" name="2"/>
          <p:cNvGrpSpPr/>
          <p:nvPr/>
        </p:nvGrpSpPr>
        <p:grpSpPr>
          <a:xfrm>
            <a:off x="6006697" y="3843249"/>
            <a:ext cx="407987" cy="579438"/>
            <a:chOff x="1504951" y="3924300"/>
            <a:chExt cx="407987" cy="579438"/>
          </a:xfrm>
        </p:grpSpPr>
        <p:sp>
          <p:nvSpPr>
            <p:cNvPr id="81" name="1">
              <a:extLst/>
            </p:cNvPr>
            <p:cNvSpPr/>
            <p:nvPr/>
          </p:nvSpPr>
          <p:spPr>
            <a:xfrm>
              <a:off x="1504951" y="3924300"/>
              <a:ext cx="407987" cy="579438"/>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6" name="Rectangle 24"/>
            <p:cNvSpPr>
              <a:spLocks noChangeArrowheads="1"/>
            </p:cNvSpPr>
            <p:nvPr/>
          </p:nvSpPr>
          <p:spPr bwMode="auto">
            <a:xfrm>
              <a:off x="1518541" y="3974804"/>
              <a:ext cx="37061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2600" b="1" dirty="0">
                  <a:solidFill>
                    <a:srgbClr val="08743A"/>
                  </a:solidFill>
                </a:rPr>
                <a:t>6</a:t>
              </a:r>
              <a:endParaRPr lang="en-GB" altLang="en-US" dirty="0">
                <a:solidFill>
                  <a:srgbClr val="08743A"/>
                </a:solidFill>
              </a:endParaRPr>
            </a:p>
          </p:txBody>
        </p:sp>
      </p:grpSp>
      <p:sp>
        <p:nvSpPr>
          <p:cNvPr id="2" name="TextBox 1">
            <a:extLst>
              <a:ext uri="{FF2B5EF4-FFF2-40B4-BE49-F238E27FC236}">
                <a16:creationId xmlns:a16="http://schemas.microsoft.com/office/drawing/2014/main" xmlns="" id="{BA4D4AA3-9323-4BBA-BB8E-D1482BD2C225}"/>
              </a:ext>
            </a:extLst>
          </p:cNvPr>
          <p:cNvSpPr txBox="1"/>
          <p:nvPr/>
        </p:nvSpPr>
        <p:spPr>
          <a:xfrm>
            <a:off x="432593" y="5578679"/>
            <a:ext cx="8258184" cy="307777"/>
          </a:xfrm>
          <a:prstGeom prst="rect">
            <a:avLst/>
          </a:prstGeom>
          <a:noFill/>
        </p:spPr>
        <p:txBody>
          <a:bodyPr wrap="square" rtlCol="0">
            <a:spAutoFit/>
          </a:bodyPr>
          <a:lstStyle/>
          <a:p>
            <a:pPr algn="ctr"/>
            <a:r>
              <a:rPr lang="en-GB" sz="1400" dirty="0"/>
              <a:t>Click on the question marks to reveal each digit</a:t>
            </a:r>
          </a:p>
        </p:txBody>
      </p:sp>
    </p:spTree>
    <p:extLst>
      <p:ext uri="{BB962C8B-B14F-4D97-AF65-F5344CB8AC3E}">
        <p14:creationId xmlns:p14="http://schemas.microsoft.com/office/powerpoint/2010/main" val="364054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7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childTnLst>
                    </p:cTn>
                  </p:par>
                </p:childTnLst>
              </p:cTn>
              <p:nextCondLst>
                <p:cond evt="onClick" delay="0">
                  <p:tgtEl>
                    <p:spTgt spid="74"/>
                  </p:tgtEl>
                </p:cond>
              </p:nextCondLst>
            </p:seq>
            <p:seq concurrent="1" nextAc="seek">
              <p:cTn id="14" restart="whenNotActive" fill="hold" evtFilter="cancelBubble" nodeType="interactiveSeq">
                <p:stCondLst>
                  <p:cond evt="onClick" delay="0">
                    <p:tgtEl>
                      <p:spTgt spid="8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childTnLst>
                    </p:cTn>
                  </p:par>
                </p:childTnLst>
              </p:cTn>
              <p:nextCondLst>
                <p:cond evt="onClick" delay="0">
                  <p:tgtEl>
                    <p:spTgt spid="82"/>
                  </p:tgtEl>
                </p:cond>
              </p:nextCondLst>
            </p:seq>
            <p:seq concurrent="1" nextAc="seek">
              <p:cTn id="20" restart="whenNotActive" fill="hold" evtFilter="cancelBubble" nodeType="interactiveSeq">
                <p:stCondLst>
                  <p:cond evt="onClick" delay="0">
                    <p:tgtEl>
                      <p:spTgt spid="8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childTnLst>
                          </p:cTn>
                        </p:par>
                      </p:childTnLst>
                    </p:cTn>
                  </p:par>
                </p:childTnLst>
              </p:cTn>
              <p:nextCondLst>
                <p:cond evt="onClick" delay="0">
                  <p:tgtEl>
                    <p:spTgt spid="88"/>
                  </p:tgtEl>
                </p:cond>
              </p:nextCondLst>
            </p:seq>
            <p:seq concurrent="1" nextAc="seek">
              <p:cTn id="26" restart="whenNotActive" fill="hold" evtFilter="cancelBubble" nodeType="interactiveSeq">
                <p:stCondLst>
                  <p:cond evt="onClick" delay="0">
                    <p:tgtEl>
                      <p:spTgt spid="10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500"/>
                                        <p:tgtEl>
                                          <p:spTgt spid="103"/>
                                        </p:tgtEl>
                                      </p:cBhvr>
                                    </p:animEffect>
                                  </p:childTnLst>
                                </p:cTn>
                              </p:par>
                            </p:childTnLst>
                          </p:cTn>
                        </p:par>
                      </p:childTnLst>
                    </p:cTn>
                  </p:par>
                </p:childTnLst>
              </p:cTn>
              <p:nextCondLst>
                <p:cond evt="onClick" delay="0">
                  <p:tgtEl>
                    <p:spTgt spid="100"/>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6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9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childTnLst>
              </p:cTn>
              <p:nextCondLst>
                <p:cond evt="onClick" delay="0">
                  <p:tgtEl>
                    <p:spTgt spid="94"/>
                  </p:tgtEl>
                </p:cond>
              </p:nextCondLst>
            </p:seq>
            <p:seq concurrent="1" nextAc="seek">
              <p:cTn id="50" restart="whenNotActive" fill="hold" evtFilter="cancelBubble" nodeType="interactiveSeq">
                <p:stCondLst>
                  <p:cond evt="onClick" delay="0">
                    <p:tgtEl>
                      <p:spTgt spid="62"/>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childTnLst>
                          </p:cTn>
                        </p:par>
                      </p:childTnLst>
                    </p:cTn>
                  </p:par>
                </p:childTnLst>
              </p:cTn>
              <p:nextCondLst>
                <p:cond evt="onClick" delay="0">
                  <p:tgtEl>
                    <p:spTgt spid="6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734" t="23653" r="34193" b="37619"/>
          <a:stretch/>
        </p:blipFill>
        <p:spPr>
          <a:xfrm>
            <a:off x="935037" y="1622065"/>
            <a:ext cx="7453313" cy="2656022"/>
          </a:xfrm>
          <a:prstGeom prst="rect">
            <a:avLst/>
          </a:prstGeom>
        </p:spPr>
      </p:pic>
      <p:sp>
        <p:nvSpPr>
          <p:cNvPr id="17" name="Rectangle 16"/>
          <p:cNvSpPr/>
          <p:nvPr/>
        </p:nvSpPr>
        <p:spPr>
          <a:xfrm>
            <a:off x="935037" y="4278086"/>
            <a:ext cx="5775779" cy="181473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Ins="2124000" rtlCol="0" anchor="ctr"/>
          <a:lstStyle/>
          <a:p>
            <a:pPr>
              <a:spcBef>
                <a:spcPct val="0"/>
              </a:spcBef>
            </a:pPr>
            <a:r>
              <a:rPr lang="en-GB" altLang="en-US" sz="1600" dirty="0">
                <a:solidFill>
                  <a:schemeClr val="bg1"/>
                </a:solidFill>
              </a:rPr>
              <a:t>It is your special end-of-year school trip; a day you have been looking forward to for ages. You are visiting a safari park.</a:t>
            </a:r>
          </a:p>
        </p:txBody>
      </p:sp>
      <p:sp>
        <p:nvSpPr>
          <p:cNvPr id="19" name="Rectangle 18"/>
          <p:cNvSpPr/>
          <p:nvPr/>
        </p:nvSpPr>
        <p:spPr>
          <a:xfrm>
            <a:off x="930509" y="4278086"/>
            <a:ext cx="5775779" cy="181473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Ins="1908000" rtlCol="0" anchor="ctr"/>
          <a:lstStyle/>
          <a:p>
            <a:pPr>
              <a:spcBef>
                <a:spcPct val="0"/>
              </a:spcBef>
            </a:pPr>
            <a:r>
              <a:rPr lang="en-GB" altLang="en-US" sz="1600" dirty="0">
                <a:solidFill>
                  <a:schemeClr val="bg1"/>
                </a:solidFill>
              </a:rPr>
              <a:t>“Right,” says your safari guide, Nicole, through the sound system of the coach. “Now we come to one of the most dangerous parts of the park -  the lions!”</a:t>
            </a:r>
          </a:p>
        </p:txBody>
      </p:sp>
      <p:sp>
        <p:nvSpPr>
          <p:cNvPr id="20" name="Rectangle 19"/>
          <p:cNvSpPr/>
          <p:nvPr/>
        </p:nvSpPr>
        <p:spPr>
          <a:xfrm>
            <a:off x="939564" y="3829615"/>
            <a:ext cx="5775779" cy="2263209"/>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a:spcBef>
                <a:spcPct val="0"/>
              </a:spcBef>
            </a:pPr>
            <a:r>
              <a:rPr lang="en-GB" altLang="en-US" sz="1600" dirty="0">
                <a:solidFill>
                  <a:schemeClr val="bg1"/>
                </a:solidFill>
              </a:rPr>
              <a:t>Your class all give an excited cheer. Nicole exits the coach to enter the code on the keypad in order to gain access to the lion enclosure.</a:t>
            </a:r>
          </a:p>
          <a:p>
            <a:pPr>
              <a:spcBef>
                <a:spcPct val="0"/>
              </a:spcBef>
            </a:pPr>
            <a:r>
              <a:rPr lang="en-GB" altLang="en-US" sz="1600" dirty="0">
                <a:solidFill>
                  <a:schemeClr val="bg1"/>
                </a:solidFill>
              </a:rPr>
              <a:t>After a leisurely drive looking at the magnificent beasts, Nicole hops back off the coach to enter the code to get back out. You see a worried look appear on her face.</a:t>
            </a:r>
          </a:p>
        </p:txBody>
      </p:sp>
      <p:sp>
        <p:nvSpPr>
          <p:cNvPr id="22" name="Rectangle 21"/>
          <p:cNvSpPr/>
          <p:nvPr/>
        </p:nvSpPr>
        <p:spPr>
          <a:xfrm>
            <a:off x="935037" y="3829615"/>
            <a:ext cx="5775779" cy="226320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Ins="2376000" rtlCol="0" anchor="ctr"/>
          <a:lstStyle/>
          <a:p>
            <a:pPr>
              <a:spcBef>
                <a:spcPct val="0"/>
              </a:spcBef>
            </a:pPr>
            <a:r>
              <a:rPr lang="en-GB" altLang="en-US" sz="1600" dirty="0">
                <a:solidFill>
                  <a:schemeClr val="bg1"/>
                </a:solidFill>
              </a:rPr>
              <a:t>“Okay,” says Nicole as she gets back on the coach. “Small problem. The code isn’t working. I need some help to get the right code or we’ll be stuck inside the enclosure and it’s nearly the lion’s dinner time…”</a:t>
            </a:r>
          </a:p>
        </p:txBody>
      </p:sp>
      <p:sp>
        <p:nvSpPr>
          <p:cNvPr id="21" name="Title 20"/>
          <p:cNvSpPr>
            <a:spLocks noGrp="1"/>
          </p:cNvSpPr>
          <p:nvPr>
            <p:ph type="title"/>
          </p:nvPr>
        </p:nvSpPr>
        <p:spPr>
          <a:xfrm>
            <a:off x="443620" y="765174"/>
            <a:ext cx="8247707" cy="856891"/>
          </a:xfrm>
          <a:prstGeom prst="roundRect">
            <a:avLst>
              <a:gd name="adj" fmla="val 0"/>
            </a:avLst>
          </a:prstGeom>
          <a:solidFill>
            <a:srgbClr val="08743A"/>
          </a:solidFill>
        </p:spPr>
        <p:txBody>
          <a:bodyPr/>
          <a:lstStyle/>
          <a:p>
            <a:r>
              <a:rPr lang="en-GB" sz="3600" dirty="0">
                <a:solidFill>
                  <a:schemeClr val="bg1"/>
                </a:solidFill>
              </a:rPr>
              <a:t>Escape the Safari Park </a:t>
            </a:r>
            <a:endParaRPr lang="en-GB" sz="3600" dirty="0">
              <a:solidFill>
                <a:schemeClr val="bg1"/>
              </a:solidFill>
              <a:latin typeface="+mn-lt"/>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34237" t="33196" r="34409" b="11156"/>
          <a:stretch/>
        </p:blipFill>
        <p:spPr>
          <a:xfrm>
            <a:off x="4572000" y="2276475"/>
            <a:ext cx="3816350" cy="3816350"/>
          </a:xfrm>
          <a:prstGeom prst="flowChartConnector">
            <a:avLst/>
          </a:prstGeom>
        </p:spPr>
      </p:pic>
      <p:sp>
        <p:nvSpPr>
          <p:cNvPr id="14" name="Oval 13"/>
          <p:cNvSpPr/>
          <p:nvPr/>
        </p:nvSpPr>
        <p:spPr>
          <a:xfrm>
            <a:off x="4572000" y="2276475"/>
            <a:ext cx="3816350" cy="3816350"/>
          </a:xfrm>
          <a:prstGeom prst="ellipse">
            <a:avLst/>
          </a:prstGeom>
          <a:no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4572000" y="2276474"/>
            <a:ext cx="3816350" cy="3816350"/>
          </a:xfrm>
          <a:prstGeom prst="ellipse">
            <a:avLst/>
          </a:prstGeom>
          <a:solidFill>
            <a:srgbClr val="08743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473" y="2393083"/>
            <a:ext cx="4459938" cy="391564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5038" y="1917883"/>
            <a:ext cx="5727019" cy="2308324"/>
          </a:xfrm>
          <a:prstGeom prst="rect">
            <a:avLst/>
          </a:prstGeom>
        </p:spPr>
        <p:txBody>
          <a:bodyPr wrap="square">
            <a:spAutoFit/>
          </a:bodyPr>
          <a:lstStyle/>
          <a:p>
            <a:r>
              <a:rPr lang="en-GB" altLang="en-US" b="1" dirty="0"/>
              <a:t>The Rules</a:t>
            </a:r>
          </a:p>
          <a:p>
            <a:pPr marL="285750" indent="-285750">
              <a:lnSpc>
                <a:spcPct val="100000"/>
              </a:lnSpc>
              <a:buFont typeface="Arial" panose="020B0604020202020204" pitchFamily="34" charset="0"/>
              <a:buChar char="•"/>
              <a:defRPr/>
            </a:pPr>
            <a:r>
              <a:rPr lang="en-GB" altLang="en-US" dirty="0"/>
              <a:t>You can work in small groups.</a:t>
            </a:r>
          </a:p>
          <a:p>
            <a:pPr marL="285750" indent="-285750">
              <a:lnSpc>
                <a:spcPct val="100000"/>
              </a:lnSpc>
              <a:buFont typeface="Arial" panose="020B0604020202020204" pitchFamily="34" charset="0"/>
              <a:buChar char="•"/>
              <a:defRPr/>
            </a:pPr>
            <a:r>
              <a:rPr lang="en-GB" altLang="en-US" dirty="0"/>
              <a:t>When you find a clue, work together to solve the puzzle.</a:t>
            </a:r>
          </a:p>
          <a:p>
            <a:pPr marL="285750" indent="-285750">
              <a:lnSpc>
                <a:spcPct val="100000"/>
              </a:lnSpc>
              <a:buFont typeface="Arial" panose="020B0604020202020204" pitchFamily="34" charset="0"/>
              <a:buChar char="•"/>
              <a:defRPr/>
            </a:pPr>
            <a:r>
              <a:rPr lang="en-GB" altLang="en-US" dirty="0"/>
              <a:t>Write your answer down on your answer sheet.</a:t>
            </a:r>
          </a:p>
          <a:p>
            <a:pPr marL="285750" indent="-285750">
              <a:lnSpc>
                <a:spcPct val="100000"/>
              </a:lnSpc>
              <a:buFont typeface="Arial" panose="020B0604020202020204" pitchFamily="34" charset="0"/>
              <a:buChar char="•"/>
              <a:defRPr/>
            </a:pPr>
            <a:r>
              <a:rPr lang="en-GB" altLang="en-US" dirty="0"/>
              <a:t>Once you have discovered the number for the keypad, check it with your teacher to discover if you can escape the safari park!</a:t>
            </a:r>
          </a:p>
        </p:txBody>
      </p:sp>
      <p:sp>
        <p:nvSpPr>
          <p:cNvPr id="6" name="Title 20"/>
          <p:cNvSpPr txBox="1">
            <a:spLocks/>
          </p:cNvSpPr>
          <p:nvPr/>
        </p:nvSpPr>
        <p:spPr>
          <a:xfrm>
            <a:off x="449036" y="765175"/>
            <a:ext cx="8245928"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a:t>
            </a:r>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4521" y="1956369"/>
            <a:ext cx="1387929" cy="41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45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1847" t="3216" r="32873" b="2"/>
          <a:stretch/>
        </p:blipFill>
        <p:spPr>
          <a:xfrm>
            <a:off x="2459867" y="1868557"/>
            <a:ext cx="4232612" cy="4232612"/>
          </a:xfrm>
          <a:prstGeom prst="flowChartConnector">
            <a:avLst/>
          </a:prstGeom>
        </p:spPr>
      </p:pic>
      <p:sp>
        <p:nvSpPr>
          <p:cNvPr id="7"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a:t>
            </a:r>
            <a:endParaRPr lang="en-GB" sz="1600" dirty="0">
              <a:solidFill>
                <a:schemeClr val="bg1"/>
              </a:solidFill>
              <a:latin typeface="+mn-lt"/>
            </a:endParaRPr>
          </a:p>
        </p:txBody>
      </p:sp>
      <p:sp>
        <p:nvSpPr>
          <p:cNvPr id="5" name="Oval 4"/>
          <p:cNvSpPr/>
          <p:nvPr/>
        </p:nvSpPr>
        <p:spPr>
          <a:xfrm>
            <a:off x="2459866" y="1868557"/>
            <a:ext cx="4224268" cy="4224268"/>
          </a:xfrm>
          <a:prstGeom prst="ellipse">
            <a:avLst/>
          </a:prstGeom>
          <a:no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451521" y="3685652"/>
            <a:ext cx="4224268" cy="590077"/>
          </a:xfrm>
          <a:prstGeom prst="roundRect">
            <a:avLst>
              <a:gd name="adj" fmla="val 9870"/>
            </a:avLst>
          </a:prstGeom>
          <a:solidFill>
            <a:srgbClr val="08743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Answers to the Clues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609" y="3685652"/>
            <a:ext cx="1824736" cy="2456202"/>
          </a:xfrm>
          <a:prstGeom prst="rect">
            <a:avLst/>
          </a:prstGeom>
        </p:spPr>
      </p:pic>
    </p:spTree>
    <p:extLst>
      <p:ext uri="{BB962C8B-B14F-4D97-AF65-F5344CB8AC3E}">
        <p14:creationId xmlns:p14="http://schemas.microsoft.com/office/powerpoint/2010/main" val="4125927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5" name="Rounded Rectangle 4"/>
            <p:cNvSpPr/>
            <p:nvPr/>
          </p:nvSpPr>
          <p:spPr>
            <a:xfrm>
              <a:off x="1104938" y="5315626"/>
              <a:ext cx="6145738" cy="76907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715811"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3</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773"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43263" y="5269277"/>
              <a:ext cx="6181018" cy="861774"/>
            </a:xfrm>
            <a:prstGeom prst="rect">
              <a:avLst/>
            </a:prstGeom>
          </p:spPr>
          <p:txBody>
            <a:bodyPr wrap="square" anchor="ctr">
              <a:spAutoFit/>
            </a:bodyPr>
            <a:lstStyle/>
            <a:p>
              <a:pPr>
                <a:lnSpc>
                  <a:spcPct val="100000"/>
                </a:lnSpc>
                <a:spcBef>
                  <a:spcPct val="0"/>
                </a:spcBef>
                <a:buFontTx/>
                <a:buNone/>
              </a:pPr>
              <a:r>
                <a:rPr lang="en-GB" sz="1600" dirty="0">
                  <a:solidFill>
                    <a:schemeClr val="bg1"/>
                  </a:solidFill>
                </a:rPr>
                <a:t>The number of mammals is the first digit on the keypad.</a:t>
              </a:r>
              <a:endParaRPr lang="en-GB" altLang="en-US" sz="1600" dirty="0">
                <a:solidFill>
                  <a:schemeClr val="bg1"/>
                </a:solidFill>
              </a:endParaRPr>
            </a:p>
            <a:p>
              <a:pPr>
                <a:lnSpc>
                  <a:spcPct val="100000"/>
                </a:lnSpc>
                <a:spcBef>
                  <a:spcPct val="0"/>
                </a:spcBef>
                <a:buFontTx/>
                <a:buNone/>
              </a:pPr>
              <a:r>
                <a:rPr lang="en-GB" altLang="en-US" sz="1600" dirty="0">
                  <a:solidFill>
                    <a:schemeClr val="bg1"/>
                  </a:solidFill>
                </a:rPr>
                <a:t>There are three mammals: humans, dolphins and cows.</a:t>
              </a:r>
            </a:p>
            <a:p>
              <a:pPr>
                <a:spcBef>
                  <a:spcPct val="0"/>
                </a:spcBef>
              </a:pPr>
              <a:r>
                <a:rPr lang="en-GB" altLang="en-US" sz="1600" dirty="0">
                  <a:solidFill>
                    <a:schemeClr val="bg1"/>
                  </a:solidFill>
                </a:rPr>
                <a:t>The </a:t>
              </a:r>
              <a:r>
                <a:rPr lang="en-GB" altLang="en-US" sz="1600" b="1" dirty="0">
                  <a:solidFill>
                    <a:schemeClr val="bg1"/>
                  </a:solidFill>
                </a:rPr>
                <a:t>first</a:t>
              </a:r>
              <a:r>
                <a:rPr lang="en-GB" altLang="en-US" sz="1600" dirty="0">
                  <a:solidFill>
                    <a:schemeClr val="bg1"/>
                  </a:solidFill>
                </a:rPr>
                <a:t> digit on the keypad is 3.</a:t>
              </a:r>
              <a:endParaRPr lang="en-GB" altLang="en-US" sz="1600" b="1" dirty="0">
                <a:solidFill>
                  <a:schemeClr val="bg1"/>
                </a:solidFill>
              </a:endParaRPr>
            </a:p>
          </p:txBody>
        </p:sp>
      </p:grpSp>
      <p:sp>
        <p:nvSpPr>
          <p:cNvPr id="12" name="Title 20"/>
          <p:cNvSpPr txBox="1">
            <a:spLocks/>
          </p:cNvSpPr>
          <p:nvPr/>
        </p:nvSpPr>
        <p:spPr>
          <a:xfrm>
            <a:off x="445274" y="765175"/>
            <a:ext cx="8257568"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1</a:t>
            </a:r>
            <a:endParaRPr lang="en-GB" sz="1600" dirty="0">
              <a:solidFill>
                <a:schemeClr val="bg1"/>
              </a:solidFill>
              <a:latin typeface="+mn-lt"/>
            </a:endParaRPr>
          </a:p>
        </p:txBody>
      </p:sp>
      <p:sp>
        <p:nvSpPr>
          <p:cNvPr id="13" name="Rectangle 12"/>
          <p:cNvSpPr/>
          <p:nvPr/>
        </p:nvSpPr>
        <p:spPr>
          <a:xfrm>
            <a:off x="935037" y="1764558"/>
            <a:ext cx="7237413" cy="584775"/>
          </a:xfrm>
          <a:prstGeom prst="rect">
            <a:avLst/>
          </a:prstGeom>
        </p:spPr>
        <p:txBody>
          <a:bodyPr wrap="square">
            <a:spAutoFit/>
          </a:bodyPr>
          <a:lstStyle/>
          <a:p>
            <a:pPr algn="ctr">
              <a:buFont typeface="Arial" panose="020B0604020202020204" pitchFamily="34" charset="0"/>
              <a:buNone/>
            </a:pPr>
            <a:r>
              <a:rPr lang="en-GB" altLang="en-US" sz="1600" dirty="0"/>
              <a:t>Living things can be classified into different groups. </a:t>
            </a:r>
          </a:p>
          <a:p>
            <a:pPr algn="ctr">
              <a:buFont typeface="Arial" panose="020B0604020202020204" pitchFamily="34" charset="0"/>
              <a:buNone/>
            </a:pPr>
            <a:r>
              <a:rPr lang="en-GB" altLang="en-US" sz="1600" dirty="0"/>
              <a:t>Sort these animals into their correct groups.</a:t>
            </a:r>
          </a:p>
        </p:txBody>
      </p:sp>
      <p:graphicFrame>
        <p:nvGraphicFramePr>
          <p:cNvPr id="2" name="Table 1"/>
          <p:cNvGraphicFramePr>
            <a:graphicFrameLocks noGrp="1"/>
          </p:cNvGraphicFramePr>
          <p:nvPr>
            <p:extLst>
              <p:ext uri="{D42A27DB-BD31-4B8C-83A1-F6EECF244321}">
                <p14:modId xmlns:p14="http://schemas.microsoft.com/office/powerpoint/2010/main" val="4272260743"/>
              </p:ext>
            </p:extLst>
          </p:nvPr>
        </p:nvGraphicFramePr>
        <p:xfrm>
          <a:off x="931333" y="2441483"/>
          <a:ext cx="7241115" cy="2561200"/>
        </p:xfrm>
        <a:graphic>
          <a:graphicData uri="http://schemas.openxmlformats.org/drawingml/2006/table">
            <a:tbl>
              <a:tblPr firstRow="1" bandRow="1">
                <a:tableStyleId>{00A15C55-8517-42AA-B614-E9B94910E393}</a:tableStyleId>
              </a:tblPr>
              <a:tblGrid>
                <a:gridCol w="1448223">
                  <a:extLst>
                    <a:ext uri="{9D8B030D-6E8A-4147-A177-3AD203B41FA5}">
                      <a16:colId xmlns:a16="http://schemas.microsoft.com/office/drawing/2014/main" xmlns="" val="3096036079"/>
                    </a:ext>
                  </a:extLst>
                </a:gridCol>
                <a:gridCol w="1448223">
                  <a:extLst>
                    <a:ext uri="{9D8B030D-6E8A-4147-A177-3AD203B41FA5}">
                      <a16:colId xmlns:a16="http://schemas.microsoft.com/office/drawing/2014/main" xmlns="" val="3726979842"/>
                    </a:ext>
                  </a:extLst>
                </a:gridCol>
                <a:gridCol w="1448223">
                  <a:extLst>
                    <a:ext uri="{9D8B030D-6E8A-4147-A177-3AD203B41FA5}">
                      <a16:colId xmlns:a16="http://schemas.microsoft.com/office/drawing/2014/main" xmlns="" val="2138290909"/>
                    </a:ext>
                  </a:extLst>
                </a:gridCol>
                <a:gridCol w="1448223">
                  <a:extLst>
                    <a:ext uri="{9D8B030D-6E8A-4147-A177-3AD203B41FA5}">
                      <a16:colId xmlns:a16="http://schemas.microsoft.com/office/drawing/2014/main" xmlns="" val="1695660713"/>
                    </a:ext>
                  </a:extLst>
                </a:gridCol>
                <a:gridCol w="1448223">
                  <a:extLst>
                    <a:ext uri="{9D8B030D-6E8A-4147-A177-3AD203B41FA5}">
                      <a16:colId xmlns:a16="http://schemas.microsoft.com/office/drawing/2014/main" xmlns="" val="3041871797"/>
                    </a:ext>
                  </a:extLst>
                </a:gridCol>
              </a:tblGrid>
              <a:tr h="422465">
                <a:tc>
                  <a:txBody>
                    <a:bodyPr/>
                    <a:lstStyle/>
                    <a:p>
                      <a:pPr algn="ctr"/>
                      <a:r>
                        <a:rPr lang="en-GB" dirty="0"/>
                        <a:t>Mammals</a:t>
                      </a:r>
                    </a:p>
                  </a:txBody>
                  <a:tcPr>
                    <a:solidFill>
                      <a:srgbClr val="08743A"/>
                    </a:solidFill>
                  </a:tcPr>
                </a:tc>
                <a:tc>
                  <a:txBody>
                    <a:bodyPr/>
                    <a:lstStyle/>
                    <a:p>
                      <a:pPr algn="ctr"/>
                      <a:r>
                        <a:rPr lang="en-GB" dirty="0"/>
                        <a:t>Reptiles</a:t>
                      </a:r>
                    </a:p>
                  </a:txBody>
                  <a:tcPr>
                    <a:solidFill>
                      <a:srgbClr val="08743A"/>
                    </a:solidFill>
                  </a:tcPr>
                </a:tc>
                <a:tc>
                  <a:txBody>
                    <a:bodyPr/>
                    <a:lstStyle/>
                    <a:p>
                      <a:pPr algn="ctr"/>
                      <a:r>
                        <a:rPr lang="en-GB" dirty="0"/>
                        <a:t>Fish</a:t>
                      </a:r>
                    </a:p>
                  </a:txBody>
                  <a:tcPr>
                    <a:solidFill>
                      <a:srgbClr val="08743A"/>
                    </a:solidFill>
                  </a:tcPr>
                </a:tc>
                <a:tc>
                  <a:txBody>
                    <a:bodyPr/>
                    <a:lstStyle/>
                    <a:p>
                      <a:pPr algn="ctr"/>
                      <a:r>
                        <a:rPr lang="en-GB" dirty="0"/>
                        <a:t>Birds</a:t>
                      </a:r>
                    </a:p>
                  </a:txBody>
                  <a:tcPr>
                    <a:solidFill>
                      <a:srgbClr val="08743A"/>
                    </a:solidFill>
                  </a:tcPr>
                </a:tc>
                <a:tc>
                  <a:txBody>
                    <a:bodyPr/>
                    <a:lstStyle/>
                    <a:p>
                      <a:pPr algn="ctr"/>
                      <a:r>
                        <a:rPr lang="en-GB" dirty="0"/>
                        <a:t>Amphibians</a:t>
                      </a:r>
                    </a:p>
                  </a:txBody>
                  <a:tcPr>
                    <a:solidFill>
                      <a:srgbClr val="08743A"/>
                    </a:solidFill>
                  </a:tcPr>
                </a:tc>
                <a:extLst>
                  <a:ext uri="{0D108BD9-81ED-4DB2-BD59-A6C34878D82A}">
                    <a16:rowId xmlns:a16="http://schemas.microsoft.com/office/drawing/2014/main" xmlns="" val="1090891551"/>
                  </a:ext>
                </a:extLst>
              </a:tr>
              <a:tr h="213873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183624537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741" y="3109630"/>
            <a:ext cx="858198" cy="3879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41" y="2994007"/>
            <a:ext cx="766988" cy="56810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32784" y="3068296"/>
            <a:ext cx="774064" cy="55796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9505" y="2997360"/>
            <a:ext cx="768684" cy="30396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239" y="4376494"/>
            <a:ext cx="921521" cy="53403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5226" y="3831517"/>
            <a:ext cx="571585" cy="8340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4728" y="4119911"/>
            <a:ext cx="834529" cy="72991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1550" y="3704608"/>
            <a:ext cx="786326" cy="55096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083" y="3524982"/>
            <a:ext cx="1210393" cy="7630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93013" y="3500438"/>
            <a:ext cx="542200" cy="1379598"/>
          </a:xfrm>
          <a:prstGeom prst="rect">
            <a:avLst/>
          </a:prstGeom>
        </p:spPr>
      </p:pic>
      <p:grpSp>
        <p:nvGrpSpPr>
          <p:cNvPr id="32" name="Group 31"/>
          <p:cNvGrpSpPr/>
          <p:nvPr/>
        </p:nvGrpSpPr>
        <p:grpSpPr>
          <a:xfrm>
            <a:off x="915198" y="2883678"/>
            <a:ext cx="7257249" cy="2142037"/>
            <a:chOff x="915198" y="2883678"/>
            <a:chExt cx="7257249" cy="2142037"/>
          </a:xfrm>
        </p:grpSpPr>
        <p:sp>
          <p:nvSpPr>
            <p:cNvPr id="14" name="Rectangle 13"/>
            <p:cNvSpPr/>
            <p:nvPr/>
          </p:nvSpPr>
          <p:spPr>
            <a:xfrm>
              <a:off x="915198" y="2883678"/>
              <a:ext cx="7257249" cy="2142037"/>
            </a:xfrm>
            <a:prstGeom prst="rect">
              <a:avLst/>
            </a:prstGeom>
            <a:solidFill>
              <a:srgbClr val="D7E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587" y="3121487"/>
              <a:ext cx="970938" cy="38793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659" y="4408231"/>
              <a:ext cx="867746" cy="568109"/>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20750" y="4085549"/>
              <a:ext cx="875752" cy="557964"/>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6837" y="3017480"/>
              <a:ext cx="869665" cy="303961"/>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935" y="4307385"/>
              <a:ext cx="1042580" cy="534039"/>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8452" y="3951618"/>
              <a:ext cx="646673" cy="834013"/>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2767" y="3476133"/>
              <a:ext cx="944160" cy="729910"/>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027" y="3725168"/>
              <a:ext cx="889625" cy="550967"/>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1567" y="3072406"/>
              <a:ext cx="1369401" cy="763098"/>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11181" y="2964189"/>
              <a:ext cx="613428" cy="1379598"/>
            </a:xfrm>
            <a:prstGeom prst="rect">
              <a:avLst/>
            </a:prstGeom>
          </p:spPr>
        </p:pic>
      </p:grpSp>
    </p:spTree>
    <p:extLst>
      <p:ext uri="{BB962C8B-B14F-4D97-AF65-F5344CB8AC3E}">
        <p14:creationId xmlns:p14="http://schemas.microsoft.com/office/powerpoint/2010/main" val="12145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5" name="Rounded Rectangle 4"/>
            <p:cNvSpPr/>
            <p:nvPr/>
          </p:nvSpPr>
          <p:spPr>
            <a:xfrm>
              <a:off x="1104938" y="5315626"/>
              <a:ext cx="6145738" cy="76907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715811"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3</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773"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43263" y="5269277"/>
              <a:ext cx="6181018" cy="861774"/>
            </a:xfrm>
            <a:prstGeom prst="rect">
              <a:avLst/>
            </a:prstGeom>
          </p:spPr>
          <p:txBody>
            <a:bodyPr wrap="square" anchor="ctr">
              <a:spAutoFit/>
            </a:bodyPr>
            <a:lstStyle/>
            <a:p>
              <a:pPr>
                <a:lnSpc>
                  <a:spcPct val="100000"/>
                </a:lnSpc>
                <a:spcBef>
                  <a:spcPct val="0"/>
                </a:spcBef>
                <a:buFontTx/>
                <a:buNone/>
              </a:pPr>
              <a:r>
                <a:rPr lang="en-GB" sz="1600" dirty="0">
                  <a:solidFill>
                    <a:schemeClr val="bg1"/>
                  </a:solidFill>
                </a:rPr>
                <a:t>The number of mammals is the first digit on the keypad.</a:t>
              </a:r>
              <a:endParaRPr lang="en-GB" altLang="en-US" sz="1600" dirty="0">
                <a:solidFill>
                  <a:schemeClr val="bg1"/>
                </a:solidFill>
              </a:endParaRPr>
            </a:p>
            <a:p>
              <a:pPr>
                <a:lnSpc>
                  <a:spcPct val="100000"/>
                </a:lnSpc>
                <a:spcBef>
                  <a:spcPct val="0"/>
                </a:spcBef>
                <a:buFontTx/>
                <a:buNone/>
              </a:pPr>
              <a:r>
                <a:rPr lang="en-GB" altLang="en-US" sz="1600" dirty="0">
                  <a:solidFill>
                    <a:schemeClr val="bg1"/>
                  </a:solidFill>
                </a:rPr>
                <a:t>There are three mammals: humans, dolphins and cows.</a:t>
              </a:r>
            </a:p>
            <a:p>
              <a:pPr>
                <a:spcBef>
                  <a:spcPct val="0"/>
                </a:spcBef>
              </a:pPr>
              <a:r>
                <a:rPr lang="en-GB" altLang="en-US" sz="1600" dirty="0">
                  <a:solidFill>
                    <a:schemeClr val="bg1"/>
                  </a:solidFill>
                </a:rPr>
                <a:t>The </a:t>
              </a:r>
              <a:r>
                <a:rPr lang="en-GB" altLang="en-US" sz="1600" b="1" dirty="0">
                  <a:solidFill>
                    <a:schemeClr val="bg1"/>
                  </a:solidFill>
                </a:rPr>
                <a:t>first</a:t>
              </a:r>
              <a:r>
                <a:rPr lang="en-GB" altLang="en-US" sz="1600" dirty="0">
                  <a:solidFill>
                    <a:schemeClr val="bg1"/>
                  </a:solidFill>
                </a:rPr>
                <a:t> digit on the keypad is 3.</a:t>
              </a:r>
              <a:endParaRPr lang="en-GB" altLang="en-US" sz="1600" b="1" dirty="0">
                <a:solidFill>
                  <a:schemeClr val="bg1"/>
                </a:solidFill>
              </a:endParaRPr>
            </a:p>
          </p:txBody>
        </p:sp>
      </p:grpSp>
      <p:sp>
        <p:nvSpPr>
          <p:cNvPr id="12" name="Title 20"/>
          <p:cNvSpPr txBox="1">
            <a:spLocks/>
          </p:cNvSpPr>
          <p:nvPr/>
        </p:nvSpPr>
        <p:spPr>
          <a:xfrm>
            <a:off x="445274" y="765175"/>
            <a:ext cx="8257568"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1</a:t>
            </a:r>
            <a:endParaRPr lang="en-GB" sz="1600" dirty="0">
              <a:solidFill>
                <a:schemeClr val="bg1"/>
              </a:solidFill>
              <a:latin typeface="+mn-lt"/>
            </a:endParaRPr>
          </a:p>
        </p:txBody>
      </p:sp>
      <p:sp>
        <p:nvSpPr>
          <p:cNvPr id="13" name="Rectangle 12"/>
          <p:cNvSpPr/>
          <p:nvPr/>
        </p:nvSpPr>
        <p:spPr>
          <a:xfrm>
            <a:off x="935037" y="1764558"/>
            <a:ext cx="7237413" cy="584775"/>
          </a:xfrm>
          <a:prstGeom prst="rect">
            <a:avLst/>
          </a:prstGeom>
        </p:spPr>
        <p:txBody>
          <a:bodyPr wrap="square">
            <a:spAutoFit/>
          </a:bodyPr>
          <a:lstStyle/>
          <a:p>
            <a:pPr algn="ctr">
              <a:buFont typeface="Arial" panose="020B0604020202020204" pitchFamily="34" charset="0"/>
              <a:buNone/>
            </a:pPr>
            <a:r>
              <a:rPr lang="en-GB" altLang="en-US" sz="1600" dirty="0"/>
              <a:t>Living things can be classified into different groups. </a:t>
            </a:r>
          </a:p>
          <a:p>
            <a:pPr algn="ctr">
              <a:buFont typeface="Arial" panose="020B0604020202020204" pitchFamily="34" charset="0"/>
              <a:buNone/>
            </a:pPr>
            <a:r>
              <a:rPr lang="en-GB" altLang="en-US" sz="1600" dirty="0"/>
              <a:t>Sort these animals into their correct groups.</a:t>
            </a:r>
          </a:p>
        </p:txBody>
      </p:sp>
      <p:graphicFrame>
        <p:nvGraphicFramePr>
          <p:cNvPr id="2" name="Table 1"/>
          <p:cNvGraphicFramePr>
            <a:graphicFrameLocks noGrp="1"/>
          </p:cNvGraphicFramePr>
          <p:nvPr>
            <p:extLst>
              <p:ext uri="{D42A27DB-BD31-4B8C-83A1-F6EECF244321}">
                <p14:modId xmlns:p14="http://schemas.microsoft.com/office/powerpoint/2010/main" val="1766920905"/>
              </p:ext>
            </p:extLst>
          </p:nvPr>
        </p:nvGraphicFramePr>
        <p:xfrm>
          <a:off x="931333" y="2441483"/>
          <a:ext cx="7241115" cy="2561200"/>
        </p:xfrm>
        <a:graphic>
          <a:graphicData uri="http://schemas.openxmlformats.org/drawingml/2006/table">
            <a:tbl>
              <a:tblPr firstRow="1" bandRow="1">
                <a:tableStyleId>{00A15C55-8517-42AA-B614-E9B94910E393}</a:tableStyleId>
              </a:tblPr>
              <a:tblGrid>
                <a:gridCol w="1448223">
                  <a:extLst>
                    <a:ext uri="{9D8B030D-6E8A-4147-A177-3AD203B41FA5}">
                      <a16:colId xmlns:a16="http://schemas.microsoft.com/office/drawing/2014/main" xmlns="" val="3096036079"/>
                    </a:ext>
                  </a:extLst>
                </a:gridCol>
                <a:gridCol w="1448223">
                  <a:extLst>
                    <a:ext uri="{9D8B030D-6E8A-4147-A177-3AD203B41FA5}">
                      <a16:colId xmlns:a16="http://schemas.microsoft.com/office/drawing/2014/main" xmlns="" val="3726979842"/>
                    </a:ext>
                  </a:extLst>
                </a:gridCol>
                <a:gridCol w="1448223">
                  <a:extLst>
                    <a:ext uri="{9D8B030D-6E8A-4147-A177-3AD203B41FA5}">
                      <a16:colId xmlns:a16="http://schemas.microsoft.com/office/drawing/2014/main" xmlns="" val="2138290909"/>
                    </a:ext>
                  </a:extLst>
                </a:gridCol>
                <a:gridCol w="1448223">
                  <a:extLst>
                    <a:ext uri="{9D8B030D-6E8A-4147-A177-3AD203B41FA5}">
                      <a16:colId xmlns:a16="http://schemas.microsoft.com/office/drawing/2014/main" xmlns="" val="1695660713"/>
                    </a:ext>
                  </a:extLst>
                </a:gridCol>
                <a:gridCol w="1448223">
                  <a:extLst>
                    <a:ext uri="{9D8B030D-6E8A-4147-A177-3AD203B41FA5}">
                      <a16:colId xmlns:a16="http://schemas.microsoft.com/office/drawing/2014/main" xmlns="" val="3041871797"/>
                    </a:ext>
                  </a:extLst>
                </a:gridCol>
              </a:tblGrid>
              <a:tr h="422465">
                <a:tc>
                  <a:txBody>
                    <a:bodyPr/>
                    <a:lstStyle/>
                    <a:p>
                      <a:pPr algn="ctr"/>
                      <a:r>
                        <a:rPr lang="en-GB" dirty="0"/>
                        <a:t>Mammals</a:t>
                      </a:r>
                    </a:p>
                  </a:txBody>
                  <a:tcPr>
                    <a:solidFill>
                      <a:srgbClr val="08743A"/>
                    </a:solidFill>
                  </a:tcPr>
                </a:tc>
                <a:tc>
                  <a:txBody>
                    <a:bodyPr/>
                    <a:lstStyle/>
                    <a:p>
                      <a:pPr algn="ctr"/>
                      <a:r>
                        <a:rPr lang="en-GB" dirty="0"/>
                        <a:t>Reptiles</a:t>
                      </a:r>
                    </a:p>
                  </a:txBody>
                  <a:tcPr>
                    <a:solidFill>
                      <a:srgbClr val="08743A"/>
                    </a:solidFill>
                  </a:tcPr>
                </a:tc>
                <a:tc>
                  <a:txBody>
                    <a:bodyPr/>
                    <a:lstStyle/>
                    <a:p>
                      <a:pPr algn="ctr"/>
                      <a:r>
                        <a:rPr lang="en-GB" dirty="0"/>
                        <a:t>Fish</a:t>
                      </a:r>
                    </a:p>
                  </a:txBody>
                  <a:tcPr>
                    <a:solidFill>
                      <a:srgbClr val="08743A"/>
                    </a:solidFill>
                  </a:tcPr>
                </a:tc>
                <a:tc>
                  <a:txBody>
                    <a:bodyPr/>
                    <a:lstStyle/>
                    <a:p>
                      <a:pPr algn="ctr"/>
                      <a:r>
                        <a:rPr lang="en-GB" dirty="0"/>
                        <a:t>Birds</a:t>
                      </a:r>
                    </a:p>
                  </a:txBody>
                  <a:tcPr>
                    <a:solidFill>
                      <a:srgbClr val="08743A"/>
                    </a:solidFill>
                  </a:tcPr>
                </a:tc>
                <a:tc>
                  <a:txBody>
                    <a:bodyPr/>
                    <a:lstStyle/>
                    <a:p>
                      <a:pPr algn="ctr"/>
                      <a:r>
                        <a:rPr lang="en-GB" dirty="0"/>
                        <a:t>Amphibians</a:t>
                      </a:r>
                    </a:p>
                  </a:txBody>
                  <a:tcPr>
                    <a:solidFill>
                      <a:srgbClr val="08743A"/>
                    </a:solidFill>
                  </a:tcPr>
                </a:tc>
                <a:extLst>
                  <a:ext uri="{0D108BD9-81ED-4DB2-BD59-A6C34878D82A}">
                    <a16:rowId xmlns:a16="http://schemas.microsoft.com/office/drawing/2014/main" xmlns="" val="1090891551"/>
                  </a:ext>
                </a:extLst>
              </a:tr>
              <a:tr h="2138735">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xmlns="" val="183624537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741" y="3109630"/>
            <a:ext cx="858198" cy="3879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641" y="2994007"/>
            <a:ext cx="766988" cy="56810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32784" y="3068296"/>
            <a:ext cx="774064" cy="55796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9505" y="2997360"/>
            <a:ext cx="768684" cy="30396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239" y="4376494"/>
            <a:ext cx="921521" cy="534039"/>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5226" y="3831517"/>
            <a:ext cx="571585" cy="8340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14728" y="4119911"/>
            <a:ext cx="834529" cy="72991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1550" y="3704608"/>
            <a:ext cx="786326" cy="55096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083" y="3524982"/>
            <a:ext cx="1210393" cy="7630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93013" y="3500438"/>
            <a:ext cx="542200" cy="1379598"/>
          </a:xfrm>
          <a:prstGeom prst="rect">
            <a:avLst/>
          </a:prstGeom>
        </p:spPr>
      </p:pic>
    </p:spTree>
    <p:extLst>
      <p:ext uri="{BB962C8B-B14F-4D97-AF65-F5344CB8AC3E}">
        <p14:creationId xmlns:p14="http://schemas.microsoft.com/office/powerpoint/2010/main" val="205726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0"/>
          <p:cNvSpPr txBox="1">
            <a:spLocks/>
          </p:cNvSpPr>
          <p:nvPr/>
        </p:nvSpPr>
        <p:spPr>
          <a:xfrm>
            <a:off x="449178" y="765175"/>
            <a:ext cx="8245643"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2</a:t>
            </a:r>
            <a:endParaRPr lang="en-GB" sz="1600" dirty="0">
              <a:solidFill>
                <a:schemeClr val="bg1"/>
              </a:solidFill>
              <a:latin typeface="+mn-lt"/>
            </a:endParaRPr>
          </a:p>
        </p:txBody>
      </p:sp>
      <p:sp>
        <p:nvSpPr>
          <p:cNvPr id="27" name="Rectangle 26"/>
          <p:cNvSpPr/>
          <p:nvPr/>
        </p:nvSpPr>
        <p:spPr>
          <a:xfrm>
            <a:off x="790573" y="1678561"/>
            <a:ext cx="7632700" cy="584775"/>
          </a:xfrm>
          <a:prstGeom prst="rect">
            <a:avLst/>
          </a:prstGeom>
        </p:spPr>
        <p:txBody>
          <a:bodyPr wrap="square">
            <a:spAutoFit/>
          </a:bodyPr>
          <a:lstStyle/>
          <a:p>
            <a:pPr algn="ctr">
              <a:buFont typeface="Arial" panose="020B0604020202020204" pitchFamily="34" charset="0"/>
              <a:buNone/>
            </a:pPr>
            <a:r>
              <a:rPr lang="en-GB" altLang="en-US" sz="1600" dirty="0"/>
              <a:t>Living things can be grouped as to whether they are </a:t>
            </a:r>
            <a:br>
              <a:rPr lang="en-GB" altLang="en-US" sz="1600" dirty="0"/>
            </a:br>
            <a:r>
              <a:rPr lang="en-GB" altLang="en-US" sz="1600" dirty="0"/>
              <a:t>vertebrates or invertebrates. Sort these animals into the two groups.</a:t>
            </a:r>
          </a:p>
        </p:txBody>
      </p:sp>
      <p:grpSp>
        <p:nvGrpSpPr>
          <p:cNvPr id="25" name="Group 24"/>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5" name="Rounded Rectangle 4"/>
            <p:cNvSpPr/>
            <p:nvPr/>
          </p:nvSpPr>
          <p:spPr>
            <a:xfrm>
              <a:off x="1104938" y="5315626"/>
              <a:ext cx="6145738" cy="76907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6</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96546" y="5423102"/>
              <a:ext cx="5683763" cy="805670"/>
            </a:xfrm>
            <a:prstGeom prst="rect">
              <a:avLst/>
            </a:prstGeom>
          </p:spPr>
          <p:txBody>
            <a:bodyPr wrap="square">
              <a:spAutoFit/>
            </a:bodyPr>
            <a:lstStyle/>
            <a:p>
              <a:pPr>
                <a:lnSpc>
                  <a:spcPct val="107000"/>
                </a:lnSpc>
                <a:spcBef>
                  <a:spcPct val="0"/>
                </a:spcBef>
                <a:buFontTx/>
                <a:buNone/>
              </a:pPr>
              <a:r>
                <a:rPr lang="en-GB" altLang="en-US" sz="1600" dirty="0">
                  <a:solidFill>
                    <a:schemeClr val="bg1"/>
                  </a:solidFill>
                  <a:ea typeface="Calibri" panose="020F0502020204030204" pitchFamily="34" charset="0"/>
                  <a:cs typeface="Times New Roman" panose="02020603050405020304" pitchFamily="18" charset="0"/>
                </a:rPr>
                <a:t>The number of vertebrates is the second digit on the keypad.</a:t>
              </a:r>
              <a:endParaRPr lang="en-GB" altLang="en-US" sz="10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ct val="0"/>
                </a:spcBef>
                <a:buFontTx/>
                <a:buNone/>
              </a:pPr>
              <a:r>
                <a:rPr lang="en-GB" altLang="en-US" sz="1600" dirty="0">
                  <a:solidFill>
                    <a:schemeClr val="bg1"/>
                  </a:solidFill>
                </a:rPr>
                <a:t>The </a:t>
              </a:r>
              <a:r>
                <a:rPr lang="en-GB" altLang="en-US" sz="1600" b="1" dirty="0">
                  <a:solidFill>
                    <a:schemeClr val="bg1"/>
                  </a:solidFill>
                </a:rPr>
                <a:t>second</a:t>
              </a:r>
              <a:r>
                <a:rPr lang="en-GB" altLang="en-US" sz="1600" dirty="0">
                  <a:solidFill>
                    <a:schemeClr val="bg1"/>
                  </a:solidFill>
                </a:rPr>
                <a:t> digit on the keypad is 6.</a:t>
              </a:r>
              <a:endParaRPr lang="en-GB" altLang="en-US" sz="2400" b="1" dirty="0">
                <a:solidFill>
                  <a:schemeClr val="bg1"/>
                </a:solidFill>
              </a:endParaRPr>
            </a:p>
            <a:p>
              <a:pPr>
                <a:lnSpc>
                  <a:spcPct val="107000"/>
                </a:lnSpc>
                <a:spcBef>
                  <a:spcPct val="0"/>
                </a:spcBef>
                <a:buFontTx/>
                <a:buNone/>
              </a:pPr>
              <a:endParaRPr lang="en-GB" altLang="en-US" sz="105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880" y="2314561"/>
            <a:ext cx="2044926" cy="1185073"/>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453" y="2381452"/>
            <a:ext cx="1786592" cy="120994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03127" y="2400865"/>
            <a:ext cx="1865057" cy="106464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914" y="3555885"/>
            <a:ext cx="1273301" cy="906497"/>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37851" y="4340924"/>
            <a:ext cx="949492" cy="701669"/>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5840" y="3797272"/>
            <a:ext cx="1163739" cy="1134475"/>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2873" y="3660374"/>
            <a:ext cx="1178253" cy="1389872"/>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1811" y="2783305"/>
            <a:ext cx="975715" cy="1037536"/>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9211" y="3744356"/>
            <a:ext cx="1723812" cy="1315003"/>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5460" y="4462382"/>
            <a:ext cx="922460" cy="476865"/>
          </a:xfrm>
          <a:prstGeom prst="rect">
            <a:avLst/>
          </a:prstGeom>
        </p:spPr>
      </p:pic>
      <p:sp>
        <p:nvSpPr>
          <p:cNvPr id="4" name="Oval 3"/>
          <p:cNvSpPr/>
          <p:nvPr/>
        </p:nvSpPr>
        <p:spPr>
          <a:xfrm>
            <a:off x="1712597" y="2345337"/>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996250" y="3800235"/>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038427" y="2386224"/>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424420" y="2760202"/>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6813721" y="3804085"/>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6709987" y="2366918"/>
            <a:ext cx="1081377" cy="1081377"/>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25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animBg="1"/>
      <p:bldP spid="21" grpId="0" animBg="1"/>
      <p:bldP spid="22" grpId="0" animBg="1"/>
      <p:bldP spid="23"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3" y="5005137"/>
            <a:ext cx="7442200" cy="1228897"/>
            <a:chOff x="931333" y="5173134"/>
            <a:chExt cx="7442200" cy="1082018"/>
          </a:xfrm>
        </p:grpSpPr>
        <p:grpSp>
          <p:nvGrpSpPr>
            <p:cNvPr id="27" name="Group 26"/>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3</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440644"/>
              <a:ext cx="6101838" cy="545256"/>
            </a:xfrm>
            <a:prstGeom prst="rect">
              <a:avLst/>
            </a:prstGeom>
          </p:spPr>
          <p:txBody>
            <a:bodyPr wrap="square">
              <a:spAutoFit/>
            </a:bodyPr>
            <a:lstStyle/>
            <a:p>
              <a:pPr>
                <a:lnSpc>
                  <a:spcPct val="107000"/>
                </a:lnSpc>
                <a:spcBef>
                  <a:spcPct val="0"/>
                </a:spcBef>
                <a:buFontTx/>
                <a:buNone/>
              </a:pPr>
              <a:r>
                <a:rPr lang="en-GB" altLang="en-US" sz="1600" dirty="0">
                  <a:solidFill>
                    <a:schemeClr val="bg1"/>
                  </a:solidFill>
                  <a:ea typeface="Calibri" panose="020F0502020204030204" pitchFamily="34" charset="0"/>
                  <a:cs typeface="Times New Roman" panose="02020603050405020304" pitchFamily="18" charset="0"/>
                </a:rPr>
                <a:t>The number of questions answered to classify the living thing is the next digit on the keypad. </a:t>
              </a:r>
              <a:r>
                <a:rPr lang="en-GB" altLang="en-US" sz="1600" dirty="0">
                  <a:solidFill>
                    <a:schemeClr val="bg1"/>
                  </a:solidFill>
                </a:rPr>
                <a:t>The </a:t>
              </a:r>
              <a:r>
                <a:rPr lang="en-GB" altLang="en-US" sz="1600" b="1" dirty="0">
                  <a:solidFill>
                    <a:schemeClr val="bg1"/>
                  </a:solidFill>
                </a:rPr>
                <a:t>third</a:t>
              </a:r>
              <a:r>
                <a:rPr lang="en-GB" altLang="en-US" sz="1600" dirty="0">
                  <a:solidFill>
                    <a:schemeClr val="bg1"/>
                  </a:solidFill>
                </a:rPr>
                <a:t> digit on the keypad is 3.</a:t>
              </a:r>
              <a:endParaRPr lang="en-GB" altLang="en-US" sz="2400" b="1" dirty="0">
                <a:solidFill>
                  <a:schemeClr val="bg1"/>
                </a:solidFill>
              </a:endParaRP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3</a:t>
            </a:r>
            <a:endParaRPr lang="en-GB" sz="1600" dirty="0">
              <a:solidFill>
                <a:schemeClr val="bg1"/>
              </a:solidFill>
              <a:latin typeface="+mn-lt"/>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869" t="20779" r="8264" b="20168"/>
          <a:stretch/>
        </p:blipFill>
        <p:spPr>
          <a:xfrm>
            <a:off x="2367796" y="2636778"/>
            <a:ext cx="4408407" cy="2118670"/>
          </a:xfrm>
          <a:prstGeom prst="rect">
            <a:avLst/>
          </a:prstGeom>
        </p:spPr>
      </p:pic>
      <p:sp>
        <p:nvSpPr>
          <p:cNvPr id="2" name="TextBox 1"/>
          <p:cNvSpPr txBox="1"/>
          <p:nvPr/>
        </p:nvSpPr>
        <p:spPr>
          <a:xfrm>
            <a:off x="931333" y="1781092"/>
            <a:ext cx="7241117" cy="646331"/>
          </a:xfrm>
          <a:prstGeom prst="rect">
            <a:avLst/>
          </a:prstGeom>
          <a:noFill/>
        </p:spPr>
        <p:txBody>
          <a:bodyPr wrap="square" rtlCol="0">
            <a:spAutoFit/>
          </a:bodyPr>
          <a:lstStyle/>
          <a:p>
            <a:pPr algn="ctr"/>
            <a:r>
              <a:rPr lang="en-GB" dirty="0"/>
              <a:t>Use this classification key to work out the name of </a:t>
            </a:r>
            <a:br>
              <a:rPr lang="en-GB" dirty="0"/>
            </a:br>
            <a:r>
              <a:rPr lang="en-GB" dirty="0"/>
              <a:t>the living thing in the picture.</a:t>
            </a:r>
          </a:p>
        </p:txBody>
      </p:sp>
      <p:sp>
        <p:nvSpPr>
          <p:cNvPr id="4" name="Oval 3"/>
          <p:cNvSpPr/>
          <p:nvPr/>
        </p:nvSpPr>
        <p:spPr>
          <a:xfrm>
            <a:off x="4652433" y="2854518"/>
            <a:ext cx="619282" cy="254442"/>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440937" y="3301779"/>
            <a:ext cx="619282" cy="254442"/>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403150" y="3719966"/>
            <a:ext cx="619282" cy="254442"/>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488265" y="3941655"/>
            <a:ext cx="619282" cy="254442"/>
          </a:xfrm>
          <a:prstGeom prst="ellipse">
            <a:avLst/>
          </a:prstGeom>
          <a:noFill/>
          <a:ln w="38100">
            <a:solidFill>
              <a:srgbClr val="BC01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9582" y="4262391"/>
            <a:ext cx="1572867" cy="710992"/>
          </a:xfrm>
          <a:prstGeom prst="rect">
            <a:avLst/>
          </a:prstGeom>
        </p:spPr>
      </p:pic>
    </p:spTree>
    <p:extLst>
      <p:ext uri="{BB962C8B-B14F-4D97-AF65-F5344CB8AC3E}">
        <p14:creationId xmlns:p14="http://schemas.microsoft.com/office/powerpoint/2010/main" val="31054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1333" y="5005144"/>
            <a:ext cx="7442200" cy="1253275"/>
            <a:chOff x="931333" y="5173134"/>
            <a:chExt cx="7442200" cy="1103481"/>
          </a:xfrm>
        </p:grpSpPr>
        <p:grpSp>
          <p:nvGrpSpPr>
            <p:cNvPr id="27" name="Group 26"/>
            <p:cNvGrpSpPr/>
            <p:nvPr/>
          </p:nvGrpSpPr>
          <p:grpSpPr>
            <a:xfrm>
              <a:off x="931333" y="5173134"/>
              <a:ext cx="7442200" cy="1082018"/>
              <a:chOff x="931333" y="5173134"/>
              <a:chExt cx="7442200" cy="1082018"/>
            </a:xfrm>
          </p:grpSpPr>
          <p:sp>
            <p:nvSpPr>
              <p:cNvPr id="10" name="Rounded Rectangle 9"/>
              <p:cNvSpPr/>
              <p:nvPr/>
            </p:nvSpPr>
            <p:spPr>
              <a:xfrm>
                <a:off x="931333" y="5173134"/>
                <a:ext cx="7442200" cy="1082018"/>
              </a:xfrm>
              <a:prstGeom prst="roundRect">
                <a:avLst>
                  <a:gd name="adj" fmla="val 0"/>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grpSp>
            <p:nvGrpSpPr>
              <p:cNvPr id="26" name="Group 25"/>
              <p:cNvGrpSpPr/>
              <p:nvPr/>
            </p:nvGrpSpPr>
            <p:grpSpPr>
              <a:xfrm>
                <a:off x="1104938" y="5315626"/>
                <a:ext cx="7105187" cy="769075"/>
                <a:chOff x="1104938" y="5315626"/>
                <a:chExt cx="7105187" cy="769075"/>
              </a:xfrm>
            </p:grpSpPr>
            <p:sp>
              <p:nvSpPr>
                <p:cNvPr id="5" name="Rounded Rectangle 4"/>
                <p:cNvSpPr/>
                <p:nvPr/>
              </p:nvSpPr>
              <p:spPr>
                <a:xfrm>
                  <a:off x="1104938" y="5357466"/>
                  <a:ext cx="6145738" cy="727235"/>
                </a:xfrm>
                <a:prstGeom prst="roundRect">
                  <a:avLst>
                    <a:gd name="adj" fmla="val 0"/>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7" name="1">
                  <a:extLst/>
                </p:cNvPr>
                <p:cNvSpPr/>
                <p:nvPr/>
              </p:nvSpPr>
              <p:spPr>
                <a:xfrm>
                  <a:off x="7698072" y="5357466"/>
                  <a:ext cx="512053" cy="727235"/>
                </a:xfrm>
                <a:prstGeom prst="roundRect">
                  <a:avLst>
                    <a:gd name="adj" fmla="val 0"/>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solidFill>
                        <a:srgbClr val="08743A"/>
                      </a:solidFill>
                    </a:rPr>
                    <a:t>1</a:t>
                  </a:r>
                </a:p>
              </p:txBody>
            </p:sp>
            <p:pic>
              <p:nvPicPr>
                <p:cNvPr id="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6696" y="5315626"/>
                  <a:ext cx="259015" cy="7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Rectangle 2"/>
            <p:cNvSpPr/>
            <p:nvPr/>
          </p:nvSpPr>
          <p:spPr>
            <a:xfrm>
              <a:off x="1104938" y="5463643"/>
              <a:ext cx="6101838" cy="812972"/>
            </a:xfrm>
            <a:prstGeom prst="rect">
              <a:avLst/>
            </a:prstGeom>
          </p:spPr>
          <p:txBody>
            <a:bodyPr wrap="square">
              <a:spAutoFit/>
            </a:bodyPr>
            <a:lstStyle/>
            <a:p>
              <a:pPr>
                <a:spcBef>
                  <a:spcPct val="0"/>
                </a:spcBef>
              </a:pPr>
              <a:r>
                <a:rPr lang="en-GB" altLang="en-US" sz="1500" dirty="0">
                  <a:solidFill>
                    <a:schemeClr val="bg1"/>
                  </a:solidFill>
                </a:rPr>
                <a:t>The average temperature in the 1880s was 13.5°C and in the 1990s was 14.5°C.  The difference is 1. The </a:t>
              </a:r>
              <a:r>
                <a:rPr lang="en-GB" altLang="en-US" sz="1500" b="1" dirty="0">
                  <a:solidFill>
                    <a:schemeClr val="bg1"/>
                  </a:solidFill>
                </a:rPr>
                <a:t>fourth</a:t>
              </a:r>
              <a:r>
                <a:rPr lang="en-GB" altLang="en-US" sz="1500" dirty="0">
                  <a:solidFill>
                    <a:schemeClr val="bg1"/>
                  </a:solidFill>
                </a:rPr>
                <a:t> digit on the keypad is 1.</a:t>
              </a:r>
              <a:endParaRPr lang="en-GB" altLang="en-US" sz="1500" b="1" dirty="0">
                <a:solidFill>
                  <a:schemeClr val="bg1"/>
                </a:solidFill>
              </a:endParaRPr>
            </a:p>
            <a:p>
              <a:pPr>
                <a:lnSpc>
                  <a:spcPct val="100000"/>
                </a:lnSpc>
                <a:spcBef>
                  <a:spcPct val="0"/>
                </a:spcBef>
                <a:buFontTx/>
                <a:buNone/>
              </a:pPr>
              <a:endParaRPr lang="en-GB" altLang="en-US" sz="2400" b="1" dirty="0">
                <a:solidFill>
                  <a:schemeClr val="bg1"/>
                </a:solidFill>
              </a:endParaRPr>
            </a:p>
          </p:txBody>
        </p:sp>
      </p:grpSp>
      <p:sp>
        <p:nvSpPr>
          <p:cNvPr id="13" name="Title 20"/>
          <p:cNvSpPr txBox="1">
            <a:spLocks/>
          </p:cNvSpPr>
          <p:nvPr/>
        </p:nvSpPr>
        <p:spPr>
          <a:xfrm>
            <a:off x="445273" y="765175"/>
            <a:ext cx="8249547" cy="856891"/>
          </a:xfrm>
          <a:prstGeom prst="roundRect">
            <a:avLst>
              <a:gd name="adj" fmla="val 0"/>
            </a:avLst>
          </a:prstGeom>
          <a:solidFill>
            <a:srgbClr val="08743A"/>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3600" dirty="0">
                <a:solidFill>
                  <a:schemeClr val="bg1"/>
                </a:solidFill>
              </a:rPr>
              <a:t>Escape the Safari Park – Clue 4</a:t>
            </a:r>
            <a:endParaRPr lang="en-GB" sz="1600" dirty="0">
              <a:solidFill>
                <a:schemeClr val="bg1"/>
              </a:solidFill>
              <a:latin typeface="+mn-lt"/>
            </a:endParaRPr>
          </a:p>
        </p:txBody>
      </p:sp>
      <p:sp>
        <p:nvSpPr>
          <p:cNvPr id="14" name="Rectangle 13"/>
          <p:cNvSpPr/>
          <p:nvPr/>
        </p:nvSpPr>
        <p:spPr>
          <a:xfrm>
            <a:off x="931333" y="1752787"/>
            <a:ext cx="7237412" cy="830997"/>
          </a:xfrm>
          <a:prstGeom prst="rect">
            <a:avLst/>
          </a:prstGeom>
        </p:spPr>
        <p:txBody>
          <a:bodyPr wrap="square">
            <a:spAutoFit/>
          </a:bodyPr>
          <a:lstStyle/>
          <a:p>
            <a:pPr algn="ctr">
              <a:buFont typeface="Arial" panose="020B0604020202020204" pitchFamily="34" charset="0"/>
              <a:buNone/>
            </a:pPr>
            <a:r>
              <a:rPr lang="en-GB" altLang="en-US" sz="1600" dirty="0"/>
              <a:t>Climate change is having a negative impact on the habitats of polar bears due to the melting of the polar ice caps. Look at this graph which shows the change in average temperatures in the Arctic. </a:t>
            </a:r>
          </a:p>
        </p:txBody>
      </p:sp>
      <p:sp>
        <p:nvSpPr>
          <p:cNvPr id="15" name="Rectangle 14"/>
          <p:cNvSpPr/>
          <p:nvPr/>
        </p:nvSpPr>
        <p:spPr>
          <a:xfrm>
            <a:off x="951339" y="4386079"/>
            <a:ext cx="7237413" cy="584775"/>
          </a:xfrm>
          <a:prstGeom prst="rect">
            <a:avLst/>
          </a:prstGeom>
        </p:spPr>
        <p:txBody>
          <a:bodyPr wrap="square">
            <a:spAutoFit/>
          </a:bodyPr>
          <a:lstStyle/>
          <a:p>
            <a:pPr algn="ctr">
              <a:spcBef>
                <a:spcPct val="0"/>
              </a:spcBef>
            </a:pPr>
            <a:r>
              <a:rPr lang="en-GB" altLang="en-US" sz="1600" dirty="0"/>
              <a:t>The difference in temperature between the 1880s and </a:t>
            </a:r>
            <a:br>
              <a:rPr lang="en-GB" altLang="en-US" sz="1600" dirty="0"/>
            </a:br>
            <a:r>
              <a:rPr lang="en-GB" altLang="en-US" sz="1600" dirty="0"/>
              <a:t>1990s is the next digit on the keypad.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5228" y="2670681"/>
            <a:ext cx="1102936" cy="169102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264" t="24070" r="10447" b="20514"/>
          <a:stretch/>
        </p:blipFill>
        <p:spPr>
          <a:xfrm>
            <a:off x="2747313" y="2602927"/>
            <a:ext cx="3649373" cy="1758775"/>
          </a:xfrm>
          <a:prstGeom prst="rect">
            <a:avLst/>
          </a:prstGeom>
        </p:spPr>
      </p:pic>
    </p:spTree>
    <p:extLst>
      <p:ext uri="{BB962C8B-B14F-4D97-AF65-F5344CB8AC3E}">
        <p14:creationId xmlns:p14="http://schemas.microsoft.com/office/powerpoint/2010/main" val="349893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661</TotalTime>
  <Words>885</Words>
  <Application>Microsoft Office PowerPoint</Application>
  <PresentationFormat>On-screen Show (4:3)</PresentationFormat>
  <Paragraphs>171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Sassoon Infant Rg</vt:lpstr>
      <vt:lpstr>Times New Roman</vt:lpstr>
      <vt:lpstr>Calibri</vt:lpstr>
      <vt:lpstr>Twinkl</vt:lpstr>
      <vt:lpstr>Office Theme</vt:lpstr>
      <vt:lpstr>PowerPoint Presentation</vt:lpstr>
      <vt:lpstr>Escape the Safari Park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Daddy</cp:lastModifiedBy>
  <cp:revision>57</cp:revision>
  <dcterms:created xsi:type="dcterms:W3CDTF">2019-04-24T11:32:28Z</dcterms:created>
  <dcterms:modified xsi:type="dcterms:W3CDTF">2020-06-03T19:28:19Z</dcterms:modified>
</cp:coreProperties>
</file>