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64" r:id="rId3"/>
    <p:sldId id="269" r:id="rId4"/>
    <p:sldId id="270" r:id="rId5"/>
    <p:sldId id="271" r:id="rId6"/>
    <p:sldId id="272" r:id="rId7"/>
    <p:sldId id="273" r:id="rId8"/>
    <p:sldId id="274" r:id="rId9"/>
    <p:sldId id="276" r:id="rId10"/>
    <p:sldId id="277" r:id="rId11"/>
    <p:sldId id="278" r:id="rId12"/>
    <p:sldId id="279" r:id="rId13"/>
    <p:sldId id="280" r:id="rId14"/>
    <p:sldId id="267" r:id="rId15"/>
  </p:sldIdLst>
  <p:sldSz cx="9144000" cy="6858000" type="screen4x3"/>
  <p:notesSz cx="6858000" cy="9144000"/>
  <p:embeddedFontLst>
    <p:embeddedFont>
      <p:font typeface="Twinkl" pitchFamily="2" charset="0"/>
      <p:regular r:id="rId18"/>
      <p:bold r:id="rId19"/>
    </p:embeddedFont>
    <p:embeddedFont>
      <p:font typeface="Roboto"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 uri="http://customooxmlschemas.google.com/">
      <go:slidesCustomData xmlns="" xmlns:p15="http://schemas.microsoft.com/office/powerpoint/2012/main" xmlns:go="http://customooxmlschemas.google.com/" roundtripDataSignature="AMtx7miFIYbsgl8SudzKo71YjsJ6rRTJ+Q==" r:id="rId35"/>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a Clayt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C4C"/>
    <a:srgbClr val="5D7870"/>
    <a:srgbClr val="E6E6E6"/>
    <a:srgbClr val="CDE9E5"/>
    <a:srgbClr val="8ACBC1"/>
    <a:srgbClr val="31B7BC"/>
    <a:srgbClr val="4DB1E3"/>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1" autoAdjust="0"/>
    <p:restoredTop sz="94660"/>
  </p:normalViewPr>
  <p:slideViewPr>
    <p:cSldViewPr snapToGrid="0" showGuides="1">
      <p:cViewPr varScale="1">
        <p:scale>
          <a:sx n="73" d="100"/>
          <a:sy n="73" d="100"/>
        </p:scale>
        <p:origin x="1524"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5" Type="http://customschemas.google.com/relationships/presentationmetadata" Target="metadata"/><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8-25T10:17:12.813" idx="1">
    <p:pos x="893" y="1454"/>
    <p:text>Please amend to read
Victorian Medicine and Pharmacies
Thanks</p:text>
    <p:extLst>
      <p:ext uri="{C676402C-5697-4E1C-873F-D02D1690AC5C}">
        <p15:threadingInfo xmlns:p15="http://schemas.microsoft.com/office/powerpoint/2012/main" timeZoneBias="0"/>
      </p:ext>
      <p:ext uri="http://customooxmlschemas.google.com/">
        <go:slidesCustomData xmlns="" xmlns:p15="http://schemas.microsoft.com/office/powerpoint/2012/main" xmlns:go="http://customooxmlschemas.google.com/" commentPostId="AAAAOhkA_XE"/>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www.twinkl.co.uk/resources/ks2-history-of-britain/19th-century-britain-british-history-history-subjects-key-stage-2/the-victorian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ki/File:Complete_pill_cutter_in_very_good_condition,_made_of_mahogan_Wellcome_L0058535.jpg" TargetMode="External"/><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ellcomecollection.org/works?wellcomeImagesUr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resources/ks2-history-of-britain/19th-century-britain-british-history-history-subjects-key-stage-2/the-victorian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ell-r-brown/" TargetMode="External"/><Relationship Id="rId2" Type="http://schemas.openxmlformats.org/officeDocument/2006/relationships/hyperlink" Target="https://www.flickr.com/photos/39415781@N06/5773845034" TargetMode="Externa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commons.wikimedia.org/wiki/File:Interior_of_typical_victorian_Wellcome_L0006591.jpg" TargetMode="External"/><Relationship Id="rId7"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hyperlink" Target="https://creativecommons.org/licenses/by/4.0/" TargetMode="Externa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ellcomecollection.org/works?wellcomeImagesUr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3D1FC9-12BA-4415-B468-28F8EDF9FC77}"/>
              </a:ext>
            </a:extLst>
          </p:cNvPr>
          <p:cNvSpPr/>
          <p:nvPr/>
        </p:nvSpPr>
        <p:spPr>
          <a:xfrm>
            <a:off x="0" y="5674290"/>
            <a:ext cx="1716066" cy="1183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extLst>
              <a:ext uri="{FF2B5EF4-FFF2-40B4-BE49-F238E27FC236}">
                <a16:creationId xmlns:a16="http://schemas.microsoft.com/office/drawing/2014/main" id="{38DC7ACC-7924-4F2A-91E3-461F1F7E7893}"/>
              </a:ext>
            </a:extLst>
          </p:cNvPr>
          <p:cNvSpPr/>
          <p:nvPr/>
        </p:nvSpPr>
        <p:spPr>
          <a:xfrm>
            <a:off x="0" y="5852787"/>
            <a:ext cx="1252603" cy="1014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1" y="1204261"/>
            <a:ext cx="6445771"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Then and Now </a:t>
            </a:r>
          </a:p>
        </p:txBody>
      </p:sp>
      <p:sp>
        <p:nvSpPr>
          <p:cNvPr id="7" name="TextBox 6">
            <a:extLst>
              <a:ext uri="{FF2B5EF4-FFF2-40B4-BE49-F238E27FC236}">
                <a16:creationId xmlns:a16="http://schemas.microsoft.com/office/drawing/2014/main" id="{59B3EA0E-262F-4289-A632-6EB0E3B6D78B}"/>
              </a:ext>
            </a:extLst>
          </p:cNvPr>
          <p:cNvSpPr txBox="1"/>
          <p:nvPr/>
        </p:nvSpPr>
        <p:spPr>
          <a:xfrm>
            <a:off x="372805" y="1329882"/>
            <a:ext cx="5705706" cy="1200329"/>
          </a:xfrm>
          <a:prstGeom prst="rect">
            <a:avLst/>
          </a:prstGeom>
          <a:noFill/>
          <a:ln w="28575">
            <a:noFill/>
          </a:ln>
        </p:spPr>
        <p:txBody>
          <a:bodyPr wrap="square">
            <a:spAutoFit/>
          </a:bodyPr>
          <a:lstStyle/>
          <a:p>
            <a:pPr marL="285750" indent="-285750">
              <a:buFont typeface="Arial" panose="020B0604020202020204" pitchFamily="34" charset="0"/>
              <a:buChar char="•"/>
            </a:pPr>
            <a:r>
              <a:rPr lang="en-GB" dirty="0"/>
              <a:t>If you went into a pharmacy in Victorian times, lots of the medicines would be made up by the pharmacist. That is why you can see all of the bottles and drawers of ingredients. </a:t>
            </a:r>
          </a:p>
        </p:txBody>
      </p:sp>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36C4968A-3DB1-4751-BF81-3D355F1B453C}"/>
              </a:ext>
            </a:extLst>
          </p:cNvPr>
          <p:cNvSpPr txBox="1"/>
          <p:nvPr/>
        </p:nvSpPr>
        <p:spPr>
          <a:xfrm>
            <a:off x="372805" y="2707984"/>
            <a:ext cx="4575746" cy="369332"/>
          </a:xfrm>
          <a:prstGeom prst="rect">
            <a:avLst/>
          </a:prstGeom>
          <a:noFill/>
        </p:spPr>
        <p:txBody>
          <a:bodyPr wrap="square">
            <a:spAutoFit/>
          </a:bodyPr>
          <a:lstStyle/>
          <a:p>
            <a:pPr marL="285750" indent="-285750">
              <a:buFont typeface="Arial" panose="020B0604020202020204" pitchFamily="34" charset="0"/>
              <a:buChar char="•"/>
            </a:pPr>
            <a:r>
              <a:rPr lang="en-GB" dirty="0"/>
              <a:t>Most medicines today are pre-packaged.</a:t>
            </a:r>
          </a:p>
        </p:txBody>
      </p:sp>
      <p:sp>
        <p:nvSpPr>
          <p:cNvPr id="13" name="TextBox 12">
            <a:extLst>
              <a:ext uri="{FF2B5EF4-FFF2-40B4-BE49-F238E27FC236}">
                <a16:creationId xmlns:a16="http://schemas.microsoft.com/office/drawing/2014/main" id="{5347C1CD-3013-41D3-8764-4FEF170E3E88}"/>
              </a:ext>
            </a:extLst>
          </p:cNvPr>
          <p:cNvSpPr txBox="1"/>
          <p:nvPr/>
        </p:nvSpPr>
        <p:spPr>
          <a:xfrm>
            <a:off x="354644" y="3404460"/>
            <a:ext cx="5969909" cy="923330"/>
          </a:xfrm>
          <a:prstGeom prst="rect">
            <a:avLst/>
          </a:prstGeom>
          <a:noFill/>
        </p:spPr>
        <p:txBody>
          <a:bodyPr wrap="square">
            <a:spAutoFit/>
          </a:bodyPr>
          <a:lstStyle/>
          <a:p>
            <a:pPr marL="285750" indent="-285750">
              <a:buFont typeface="Arial" panose="020B0604020202020204" pitchFamily="34" charset="0"/>
              <a:buChar char="•"/>
            </a:pPr>
            <a:r>
              <a:rPr lang="en-GB" dirty="0"/>
              <a:t>Today, there are strict rules about prescriptions. In Victorian times, doctors could just write a note to the pharmacist telling them what to give the patient.</a:t>
            </a:r>
          </a:p>
        </p:txBody>
      </p:sp>
      <p:sp>
        <p:nvSpPr>
          <p:cNvPr id="16" name="TextBox 15">
            <a:extLst>
              <a:ext uri="{FF2B5EF4-FFF2-40B4-BE49-F238E27FC236}">
                <a16:creationId xmlns:a16="http://schemas.microsoft.com/office/drawing/2014/main" id="{40551B4D-3A7E-474C-88EB-773A6B823094}"/>
              </a:ext>
            </a:extLst>
          </p:cNvPr>
          <p:cNvSpPr txBox="1"/>
          <p:nvPr/>
        </p:nvSpPr>
        <p:spPr>
          <a:xfrm>
            <a:off x="372805" y="4604788"/>
            <a:ext cx="5598829" cy="923330"/>
          </a:xfrm>
          <a:prstGeom prst="rect">
            <a:avLst/>
          </a:prstGeom>
          <a:noFill/>
        </p:spPr>
        <p:txBody>
          <a:bodyPr wrap="square">
            <a:spAutoFit/>
          </a:bodyPr>
          <a:lstStyle/>
          <a:p>
            <a:pPr marL="285750" indent="-285750">
              <a:buFont typeface="Arial" panose="020B0604020202020204" pitchFamily="34" charset="0"/>
              <a:buChar char="•"/>
            </a:pPr>
            <a:r>
              <a:rPr lang="en-GB" dirty="0"/>
              <a:t>In Victorian times, pharmacists sometimes invented their own cures to sell to people. This isn’t allowed to happen now. </a:t>
            </a:r>
          </a:p>
        </p:txBody>
      </p:sp>
      <p:pic>
        <p:nvPicPr>
          <p:cNvPr id="5" name="Picture 4">
            <a:extLst>
              <a:ext uri="{FF2B5EF4-FFF2-40B4-BE49-F238E27FC236}">
                <a16:creationId xmlns:a16="http://schemas.microsoft.com/office/drawing/2014/main" id="{DA4E2514-5232-4586-9C9F-2D9EB31DD5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558" r="27550"/>
          <a:stretch/>
        </p:blipFill>
        <p:spPr>
          <a:xfrm>
            <a:off x="6445770" y="1291231"/>
            <a:ext cx="2698230" cy="4827527"/>
          </a:xfrm>
          <a:prstGeom prst="rect">
            <a:avLst/>
          </a:prstGeom>
          <a:ln w="28575">
            <a:solidFill>
              <a:srgbClr val="8E3C4C"/>
            </a:solidFill>
          </a:ln>
        </p:spPr>
      </p:pic>
    </p:spTree>
    <p:extLst>
      <p:ext uri="{BB962C8B-B14F-4D97-AF65-F5344CB8AC3E}">
        <p14:creationId xmlns:p14="http://schemas.microsoft.com/office/powerpoint/2010/main" val="159779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1" y="1204261"/>
            <a:ext cx="4572001"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Then and Now </a:t>
            </a:r>
          </a:p>
        </p:txBody>
      </p:sp>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0551B4D-3A7E-474C-88EB-773A6B823094}"/>
              </a:ext>
            </a:extLst>
          </p:cNvPr>
          <p:cNvSpPr txBox="1"/>
          <p:nvPr/>
        </p:nvSpPr>
        <p:spPr>
          <a:xfrm>
            <a:off x="552686" y="1377397"/>
            <a:ext cx="4184205" cy="646331"/>
          </a:xfrm>
          <a:prstGeom prst="rect">
            <a:avLst/>
          </a:prstGeom>
          <a:solidFill>
            <a:schemeClr val="bg1"/>
          </a:solidFill>
          <a:ln w="28575">
            <a:solidFill>
              <a:srgbClr val="8E3C4C"/>
            </a:solidFill>
          </a:ln>
        </p:spPr>
        <p:txBody>
          <a:bodyPr wrap="square">
            <a:spAutoFit/>
          </a:bodyPr>
          <a:lstStyle/>
          <a:p>
            <a:r>
              <a:rPr lang="en-GB" dirty="0"/>
              <a:t>What do you think this machine is for? Discuss with your partner.</a:t>
            </a:r>
          </a:p>
        </p:txBody>
      </p:sp>
      <p:sp>
        <p:nvSpPr>
          <p:cNvPr id="14" name="TextBox 13">
            <a:extLst>
              <a:ext uri="{FF2B5EF4-FFF2-40B4-BE49-F238E27FC236}">
                <a16:creationId xmlns:a16="http://schemas.microsoft.com/office/drawing/2014/main" id="{A63F5669-F132-4FA7-9CCF-F8D673FE7312}"/>
              </a:ext>
            </a:extLst>
          </p:cNvPr>
          <p:cNvSpPr txBox="1"/>
          <p:nvPr/>
        </p:nvSpPr>
        <p:spPr>
          <a:xfrm>
            <a:off x="552686" y="2196864"/>
            <a:ext cx="3404717" cy="2031325"/>
          </a:xfrm>
          <a:prstGeom prst="rect">
            <a:avLst/>
          </a:prstGeom>
          <a:noFill/>
        </p:spPr>
        <p:txBody>
          <a:bodyPr wrap="square">
            <a:spAutoFit/>
          </a:bodyPr>
          <a:lstStyle/>
          <a:p>
            <a:r>
              <a:rPr lang="en-GB" dirty="0"/>
              <a:t>This is a Victorian pill cutter. The pharmacist would have made a paste, spread it in the mould and pulled the top handle to make pills which would have been collected in the tray.</a:t>
            </a:r>
          </a:p>
        </p:txBody>
      </p:sp>
      <p:pic>
        <p:nvPicPr>
          <p:cNvPr id="4" name="Picture 3">
            <a:extLst>
              <a:ext uri="{FF2B5EF4-FFF2-40B4-BE49-F238E27FC236}">
                <a16:creationId xmlns:a16="http://schemas.microsoft.com/office/drawing/2014/main" id="{90CDB2E3-3AED-40B9-97A3-1BBFF0E82D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610035"/>
            <a:ext cx="3854889" cy="2565095"/>
          </a:xfrm>
          <a:prstGeom prst="rect">
            <a:avLst/>
          </a:prstGeom>
        </p:spPr>
      </p:pic>
      <p:sp>
        <p:nvSpPr>
          <p:cNvPr id="12" name="TextBox 11">
            <a:extLst>
              <a:ext uri="{FF2B5EF4-FFF2-40B4-BE49-F238E27FC236}">
                <a16:creationId xmlns:a16="http://schemas.microsoft.com/office/drawing/2014/main" id="{F998CDF1-2708-4CB6-A1BA-D7E334B8D18B}"/>
              </a:ext>
            </a:extLst>
          </p:cNvPr>
          <p:cNvSpPr txBox="1"/>
          <p:nvPr/>
        </p:nvSpPr>
        <p:spPr>
          <a:xfrm>
            <a:off x="4812189" y="5216984"/>
            <a:ext cx="3544410" cy="338554"/>
          </a:xfrm>
          <a:prstGeom prst="rect">
            <a:avLst/>
          </a:prstGeom>
          <a:noFill/>
        </p:spPr>
        <p:txBody>
          <a:bodyPr wrap="square">
            <a:spAutoFit/>
          </a:bodyPr>
          <a:lstStyle/>
          <a:p>
            <a:pPr algn="ctr">
              <a:lnSpc>
                <a:spcPct val="100000"/>
              </a:lnSpc>
              <a:spcBef>
                <a:spcPct val="0"/>
              </a:spcBef>
              <a:buNone/>
            </a:pPr>
            <a:r>
              <a:rPr lang="en-GB" sz="800" b="0" i="0" dirty="0">
                <a:solidFill>
                  <a:srgbClr val="202122"/>
                </a:solidFill>
                <a:effectLst/>
                <a:latin typeface="Roboto" panose="02000000000000000000" pitchFamily="2" charset="0"/>
                <a:ea typeface="Roboto" panose="02000000000000000000" pitchFamily="2" charset="0"/>
                <a:hlinkClick r:id="rId3"/>
              </a:rPr>
              <a:t>Complete pill cutter in very good condition, made of mahogan Wellcome L0058535.jpg </a:t>
            </a:r>
            <a:r>
              <a:rPr lang="en-GB" altLang="en-US" sz="800" dirty="0">
                <a:latin typeface="Roboto" panose="02000000000000000000" pitchFamily="2" charset="0"/>
                <a:ea typeface="Roboto" panose="02000000000000000000" pitchFamily="2" charset="0"/>
                <a:cs typeface="Arial" panose="020B0604020202020204" pitchFamily="34" charset="0"/>
              </a:rPr>
              <a:t>by </a:t>
            </a:r>
            <a:r>
              <a:rPr lang="en-GB" altLang="en-US" sz="800" dirty="0">
                <a:latin typeface="Roboto" panose="02000000000000000000" pitchFamily="2" charset="0"/>
                <a:ea typeface="Roboto" panose="02000000000000000000" pitchFamily="2" charset="0"/>
                <a:cs typeface="Arial" panose="020B0604020202020204" pitchFamily="34" charset="0"/>
                <a:hlinkClick r:id="rId4"/>
              </a:rPr>
              <a:t>Wellcome London </a:t>
            </a:r>
            <a:r>
              <a:rPr lang="en-GB" altLang="en-US" sz="800" dirty="0">
                <a:latin typeface="Roboto" panose="02000000000000000000" pitchFamily="2" charset="0"/>
                <a:ea typeface="Roboto" panose="02000000000000000000" pitchFamily="2" charset="0"/>
                <a:cs typeface="Arial" panose="020B0604020202020204" pitchFamily="34" charset="0"/>
              </a:rPr>
              <a:t>is licensed under</a:t>
            </a:r>
            <a:r>
              <a:rPr lang="en-GB" altLang="en-US" sz="800" dirty="0">
                <a:latin typeface="Roboto" panose="02000000000000000000" pitchFamily="2" charset="0"/>
                <a:ea typeface="Roboto" panose="02000000000000000000" pitchFamily="2" charset="0"/>
                <a:cs typeface="Arial" panose="020B0604020202020204" pitchFamily="34" charset="0"/>
                <a:hlinkClick r:id="rId5"/>
              </a:rPr>
              <a:t> </a:t>
            </a:r>
            <a:r>
              <a:rPr lang="en-GB" altLang="en-US" sz="800" dirty="0">
                <a:latin typeface="Roboto" panose="02000000000000000000" pitchFamily="2" charset="0"/>
                <a:ea typeface="Roboto" panose="02000000000000000000" pitchFamily="2" charset="0"/>
                <a:cs typeface="Arial" panose="020B0604020202020204" pitchFamily="34" charset="0"/>
              </a:rPr>
              <a:t>CC BY 4.0 </a:t>
            </a:r>
            <a:endParaRPr lang="en-GB" altLang="en-US" sz="8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8993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1" y="1204261"/>
            <a:ext cx="5351490"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Victorian Cures</a:t>
            </a:r>
          </a:p>
        </p:txBody>
      </p:sp>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63F5669-F132-4FA7-9CCF-F8D673FE7312}"/>
              </a:ext>
            </a:extLst>
          </p:cNvPr>
          <p:cNvSpPr txBox="1"/>
          <p:nvPr/>
        </p:nvSpPr>
        <p:spPr>
          <a:xfrm>
            <a:off x="387871" y="1351508"/>
            <a:ext cx="4768822" cy="1477328"/>
          </a:xfrm>
          <a:prstGeom prst="rect">
            <a:avLst/>
          </a:prstGeom>
          <a:noFill/>
        </p:spPr>
        <p:txBody>
          <a:bodyPr wrap="square">
            <a:spAutoFit/>
          </a:bodyPr>
          <a:lstStyle/>
          <a:p>
            <a:r>
              <a:rPr lang="en-GB" dirty="0"/>
              <a:t>The Victorians also used to believe that blood letting (having your blood taken out using small creatures called leeches) was important to cleanse your body and keep you healthy.</a:t>
            </a:r>
          </a:p>
        </p:txBody>
      </p:sp>
      <p:sp>
        <p:nvSpPr>
          <p:cNvPr id="10" name="TextBox 9">
            <a:extLst>
              <a:ext uri="{FF2B5EF4-FFF2-40B4-BE49-F238E27FC236}">
                <a16:creationId xmlns:a16="http://schemas.microsoft.com/office/drawing/2014/main" id="{9E69D25B-C9BB-49D9-A000-26155427FC77}"/>
              </a:ext>
            </a:extLst>
          </p:cNvPr>
          <p:cNvSpPr txBox="1"/>
          <p:nvPr/>
        </p:nvSpPr>
        <p:spPr>
          <a:xfrm>
            <a:off x="387871" y="2829882"/>
            <a:ext cx="4611422" cy="1200329"/>
          </a:xfrm>
          <a:prstGeom prst="rect">
            <a:avLst/>
          </a:prstGeom>
          <a:noFill/>
        </p:spPr>
        <p:txBody>
          <a:bodyPr wrap="square">
            <a:spAutoFit/>
          </a:bodyPr>
          <a:lstStyle/>
          <a:p>
            <a:r>
              <a:rPr lang="en-GB" dirty="0"/>
              <a:t>Lots of the products you would find in a Victorian Chemist shop to cleanse your body would either make you vomit or go to the toilet a lot.</a:t>
            </a:r>
          </a:p>
        </p:txBody>
      </p:sp>
      <p:sp>
        <p:nvSpPr>
          <p:cNvPr id="11" name="TextBox 10">
            <a:extLst>
              <a:ext uri="{FF2B5EF4-FFF2-40B4-BE49-F238E27FC236}">
                <a16:creationId xmlns:a16="http://schemas.microsoft.com/office/drawing/2014/main" id="{02FF0D61-5717-4243-89D7-3279C649868A}"/>
              </a:ext>
            </a:extLst>
          </p:cNvPr>
          <p:cNvSpPr txBox="1"/>
          <p:nvPr/>
        </p:nvSpPr>
        <p:spPr>
          <a:xfrm>
            <a:off x="387871" y="4031257"/>
            <a:ext cx="4875476" cy="2031325"/>
          </a:xfrm>
          <a:prstGeom prst="rect">
            <a:avLst/>
          </a:prstGeom>
          <a:noFill/>
        </p:spPr>
        <p:txBody>
          <a:bodyPr wrap="square">
            <a:spAutoFit/>
          </a:bodyPr>
          <a:lstStyle/>
          <a:p>
            <a:r>
              <a:rPr lang="en-GB" dirty="0"/>
              <a:t>Today, we use the word ‘plaster’ to mean a sticking plaster. In Victorian times, it was a small piece of leather, covered in wax and oils that you stuck to the part of your body that was causing you trouble. It was believed to bring all of the ‘badness’ out of the body and make you feel better. </a:t>
            </a:r>
          </a:p>
        </p:txBody>
      </p:sp>
      <p:pic>
        <p:nvPicPr>
          <p:cNvPr id="5" name="Picture 4">
            <a:extLst>
              <a:ext uri="{FF2B5EF4-FFF2-40B4-BE49-F238E27FC236}">
                <a16:creationId xmlns:a16="http://schemas.microsoft.com/office/drawing/2014/main" id="{4307B0E3-262A-4518-A3C9-8E9A86852D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41"/>
          <a:stretch/>
        </p:blipFill>
        <p:spPr>
          <a:xfrm>
            <a:off x="4952381" y="1237988"/>
            <a:ext cx="3034610" cy="3297836"/>
          </a:xfrm>
          <a:prstGeom prst="rect">
            <a:avLst/>
          </a:prstGeom>
        </p:spPr>
      </p:pic>
      <p:pic>
        <p:nvPicPr>
          <p:cNvPr id="17" name="Picture 16">
            <a:extLst>
              <a:ext uri="{FF2B5EF4-FFF2-40B4-BE49-F238E27FC236}">
                <a16:creationId xmlns:a16="http://schemas.microsoft.com/office/drawing/2014/main" id="{8A41CD5E-E16F-439B-9BA7-912A9938EF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7" r="33844"/>
          <a:stretch/>
        </p:blipFill>
        <p:spPr>
          <a:xfrm>
            <a:off x="5882746" y="2670066"/>
            <a:ext cx="2900597" cy="3297836"/>
          </a:xfrm>
          <a:prstGeom prst="rect">
            <a:avLst/>
          </a:prstGeom>
        </p:spPr>
      </p:pic>
    </p:spTree>
    <p:extLst>
      <p:ext uri="{BB962C8B-B14F-4D97-AF65-F5344CB8AC3E}">
        <p14:creationId xmlns:p14="http://schemas.microsoft.com/office/powerpoint/2010/main" val="312527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What Happened Next?</a:t>
            </a:r>
          </a:p>
        </p:txBody>
      </p:sp>
      <p:pic>
        <p:nvPicPr>
          <p:cNvPr id="3" name="Picture 2">
            <a:extLst>
              <a:ext uri="{FF2B5EF4-FFF2-40B4-BE49-F238E27FC236}">
                <a16:creationId xmlns:a16="http://schemas.microsoft.com/office/drawing/2014/main" id="{FCD2CA9A-F6D5-44E4-92D6-6A9A13E9E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797" y="2391270"/>
            <a:ext cx="5085296" cy="3829787"/>
          </a:xfrm>
          <a:prstGeom prst="rect">
            <a:avLst/>
          </a:prstGeom>
        </p:spPr>
      </p:pic>
      <p:sp>
        <p:nvSpPr>
          <p:cNvPr id="9" name="Rectangle 8">
            <a:extLst>
              <a:ext uri="{FF2B5EF4-FFF2-40B4-BE49-F238E27FC236}">
                <a16:creationId xmlns:a16="http://schemas.microsoft.com/office/drawing/2014/main" id="{6E591627-AF6A-4158-9620-2A956BCC95ED}"/>
              </a:ext>
            </a:extLst>
          </p:cNvPr>
          <p:cNvSpPr/>
          <p:nvPr/>
        </p:nvSpPr>
        <p:spPr>
          <a:xfrm>
            <a:off x="-1" y="1204261"/>
            <a:ext cx="3919929"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63F5669-F132-4FA7-9CCF-F8D673FE7312}"/>
              </a:ext>
            </a:extLst>
          </p:cNvPr>
          <p:cNvSpPr txBox="1"/>
          <p:nvPr/>
        </p:nvSpPr>
        <p:spPr>
          <a:xfrm>
            <a:off x="387871" y="1418956"/>
            <a:ext cx="3532057" cy="1200329"/>
          </a:xfrm>
          <a:prstGeom prst="rect">
            <a:avLst/>
          </a:prstGeom>
          <a:noFill/>
        </p:spPr>
        <p:txBody>
          <a:bodyPr wrap="square">
            <a:spAutoFit/>
          </a:bodyPr>
          <a:lstStyle/>
          <a:p>
            <a:r>
              <a:rPr lang="en-GB" dirty="0"/>
              <a:t>Lots of the drugs that were used in Victorian times, and given to children, had many side effects and are now illegal.</a:t>
            </a:r>
          </a:p>
        </p:txBody>
      </p:sp>
      <p:sp>
        <p:nvSpPr>
          <p:cNvPr id="10" name="TextBox 9">
            <a:extLst>
              <a:ext uri="{FF2B5EF4-FFF2-40B4-BE49-F238E27FC236}">
                <a16:creationId xmlns:a16="http://schemas.microsoft.com/office/drawing/2014/main" id="{9E69D25B-C9BB-49D9-A000-26155427FC77}"/>
              </a:ext>
            </a:extLst>
          </p:cNvPr>
          <p:cNvSpPr txBox="1"/>
          <p:nvPr/>
        </p:nvSpPr>
        <p:spPr>
          <a:xfrm>
            <a:off x="396601" y="2761388"/>
            <a:ext cx="3232254" cy="1477328"/>
          </a:xfrm>
          <a:prstGeom prst="rect">
            <a:avLst/>
          </a:prstGeom>
          <a:noFill/>
        </p:spPr>
        <p:txBody>
          <a:bodyPr wrap="square">
            <a:spAutoFit/>
          </a:bodyPr>
          <a:lstStyle/>
          <a:p>
            <a:r>
              <a:rPr lang="en-GB" dirty="0"/>
              <a:t>In 1908, the Poisons and Pharmacy act was passed to ensure that pharmacists were properly trained and aware of the dangers of drugs.</a:t>
            </a:r>
          </a:p>
        </p:txBody>
      </p:sp>
      <p:sp>
        <p:nvSpPr>
          <p:cNvPr id="11" name="TextBox 10">
            <a:extLst>
              <a:ext uri="{FF2B5EF4-FFF2-40B4-BE49-F238E27FC236}">
                <a16:creationId xmlns:a16="http://schemas.microsoft.com/office/drawing/2014/main" id="{02FF0D61-5717-4243-89D7-3279C649868A}"/>
              </a:ext>
            </a:extLst>
          </p:cNvPr>
          <p:cNvSpPr txBox="1"/>
          <p:nvPr/>
        </p:nvSpPr>
        <p:spPr>
          <a:xfrm>
            <a:off x="387871" y="4356291"/>
            <a:ext cx="3352175" cy="1477328"/>
          </a:xfrm>
          <a:prstGeom prst="rect">
            <a:avLst/>
          </a:prstGeom>
          <a:noFill/>
        </p:spPr>
        <p:txBody>
          <a:bodyPr wrap="square">
            <a:spAutoFit/>
          </a:bodyPr>
          <a:lstStyle/>
          <a:p>
            <a:r>
              <a:rPr lang="en-GB" dirty="0"/>
              <a:t>In 1941, the first code of ethics for pharmacists was produced. A code of ethics is a list of rules about how people in certain jobs should act. </a:t>
            </a:r>
          </a:p>
        </p:txBody>
      </p:sp>
      <p:pic>
        <p:nvPicPr>
          <p:cNvPr id="6" name="Picture 5">
            <a:extLst>
              <a:ext uri="{FF2B5EF4-FFF2-40B4-BE49-F238E27FC236}">
                <a16:creationId xmlns:a16="http://schemas.microsoft.com/office/drawing/2014/main" id="{C98BB4D1-0CBA-4255-B727-FBA69F5BA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4"/>
          <a:stretch/>
        </p:blipFill>
        <p:spPr>
          <a:xfrm flipH="1">
            <a:off x="6573187" y="3757976"/>
            <a:ext cx="2570813" cy="2447752"/>
          </a:xfrm>
          <a:prstGeom prst="rect">
            <a:avLst/>
          </a:prstGeom>
        </p:spPr>
      </p:pic>
    </p:spTree>
    <p:extLst>
      <p:ext uri="{BB962C8B-B14F-4D97-AF65-F5344CB8AC3E}">
        <p14:creationId xmlns:p14="http://schemas.microsoft.com/office/powerpoint/2010/main" val="204827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65BA09AB-B3B9-4C5C-9660-17C9B7D2E9EB}"/>
              </a:ext>
            </a:extLst>
          </p:cNvPr>
          <p:cNvSpPr/>
          <p:nvPr/>
        </p:nvSpPr>
        <p:spPr>
          <a:xfrm>
            <a:off x="0" y="5852787"/>
            <a:ext cx="1252603" cy="1014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273457"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Victorian Medicine and Pharmacy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294204" y="1417714"/>
            <a:ext cx="4810310" cy="2862322"/>
          </a:xfrm>
          <a:prstGeom prst="rect">
            <a:avLst/>
          </a:prstGeom>
          <a:noFill/>
          <a:ln w="28575">
            <a:noFill/>
          </a:ln>
        </p:spPr>
        <p:txBody>
          <a:bodyPr wrap="square">
            <a:spAutoFit/>
          </a:bodyPr>
          <a:lstStyle/>
          <a:p>
            <a:r>
              <a:rPr lang="en-GB" dirty="0"/>
              <a:t>During the reign of Queen Victoria, medicine and health care changed dramatically. Doctors' surgeries, along with many of the things we are familiar with in hospitals today, started in Victorian times. Today, we will explore the exciting and dangerous world of Victorian medicine and pharmacy, looking at the important discoveries of the time and the differences they made to the lives of rich and poor people.</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1E0F753-C871-49E9-9B77-531BD6C9FC03}"/>
              </a:ext>
            </a:extLst>
          </p:cNvPr>
          <p:cNvSpPr txBox="1"/>
          <p:nvPr/>
        </p:nvSpPr>
        <p:spPr>
          <a:xfrm>
            <a:off x="372804" y="4642718"/>
            <a:ext cx="4405876" cy="1200329"/>
          </a:xfrm>
          <a:prstGeom prst="rect">
            <a:avLst/>
          </a:prstGeom>
          <a:solidFill>
            <a:schemeClr val="bg1"/>
          </a:solidFill>
          <a:ln w="28575">
            <a:solidFill>
              <a:srgbClr val="8E3C4C"/>
            </a:solidFill>
          </a:ln>
        </p:spPr>
        <p:txBody>
          <a:bodyPr wrap="square">
            <a:spAutoFit/>
          </a:bodyPr>
          <a:lstStyle/>
          <a:p>
            <a:r>
              <a:rPr lang="en-GB" dirty="0"/>
              <a:t>Can you think of any famous Victorian scientists or medical inventions that you think might have come from the Victorian era?</a:t>
            </a:r>
          </a:p>
        </p:txBody>
      </p:sp>
      <p:pic>
        <p:nvPicPr>
          <p:cNvPr id="3" name="Picture 2">
            <a:extLst>
              <a:ext uri="{FF2B5EF4-FFF2-40B4-BE49-F238E27FC236}">
                <a16:creationId xmlns:a16="http://schemas.microsoft.com/office/drawing/2014/main" id="{98B6169D-9F33-4151-B9F7-7002A4498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17" y="794994"/>
            <a:ext cx="4259790" cy="5653740"/>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273457"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The Spread of Disease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294204" y="1362689"/>
            <a:ext cx="4810310" cy="2308324"/>
          </a:xfrm>
          <a:prstGeom prst="rect">
            <a:avLst/>
          </a:prstGeom>
          <a:noFill/>
          <a:ln w="28575">
            <a:noFill/>
          </a:ln>
        </p:spPr>
        <p:txBody>
          <a:bodyPr wrap="square">
            <a:spAutoFit/>
          </a:bodyPr>
          <a:lstStyle/>
          <a:p>
            <a:r>
              <a:rPr lang="en-GB" dirty="0"/>
              <a:t>The Victorian era was a time of scientific discovery. All over the world, famous biologists, such as Louis Pasteur and John Snow, were developing theories of germs and how illnesses spread while others, such as Florence Nightingale and Mary Seacole, were putting this knowledge into practice. Science was fashionable and developing very quickly.</a:t>
            </a:r>
          </a:p>
        </p:txBody>
      </p:sp>
      <p:grpSp>
        <p:nvGrpSpPr>
          <p:cNvPr id="2" name="Group 1">
            <a:extLst>
              <a:ext uri="{FF2B5EF4-FFF2-40B4-BE49-F238E27FC236}">
                <a16:creationId xmlns:a16="http://schemas.microsoft.com/office/drawing/2014/main" id="{EFAB8CEC-DF58-4BEE-928F-67608FF219D7}"/>
              </a:ext>
            </a:extLst>
          </p:cNvPr>
          <p:cNvGrpSpPr/>
          <p:nvPr/>
        </p:nvGrpSpPr>
        <p:grpSpPr>
          <a:xfrm>
            <a:off x="372804" y="4178356"/>
            <a:ext cx="4405876" cy="1866534"/>
            <a:chOff x="372804" y="4178356"/>
            <a:chExt cx="4405876" cy="1866534"/>
          </a:xfrm>
        </p:grpSpPr>
        <p:sp>
          <p:nvSpPr>
            <p:cNvPr id="13" name="TextBox 12">
              <a:extLst>
                <a:ext uri="{FF2B5EF4-FFF2-40B4-BE49-F238E27FC236}">
                  <a16:creationId xmlns:a16="http://schemas.microsoft.com/office/drawing/2014/main" id="{D1E0F753-C871-49E9-9B77-531BD6C9FC03}"/>
                </a:ext>
              </a:extLst>
            </p:cNvPr>
            <p:cNvSpPr txBox="1"/>
            <p:nvPr/>
          </p:nvSpPr>
          <p:spPr>
            <a:xfrm>
              <a:off x="372804" y="4567562"/>
              <a:ext cx="4405876" cy="1477328"/>
            </a:xfrm>
            <a:prstGeom prst="rect">
              <a:avLst/>
            </a:prstGeom>
            <a:solidFill>
              <a:schemeClr val="bg1"/>
            </a:solidFill>
            <a:ln w="28575">
              <a:solidFill>
                <a:srgbClr val="8E3C4C"/>
              </a:solidFill>
            </a:ln>
          </p:spPr>
          <p:txBody>
            <a:bodyPr wrap="square">
              <a:spAutoFit/>
            </a:bodyPr>
            <a:lstStyle/>
            <a:p>
              <a:r>
                <a:rPr lang="en-GB" dirty="0"/>
                <a:t>John Snow managed to trace a cholera outbreak to a pump in London where people got their drinking water from. Before then it was believed that diseases came from ‘bad air’.</a:t>
              </a:r>
            </a:p>
          </p:txBody>
        </p:sp>
        <p:sp>
          <p:nvSpPr>
            <p:cNvPr id="10" name="TextBox 9">
              <a:extLst>
                <a:ext uri="{FF2B5EF4-FFF2-40B4-BE49-F238E27FC236}">
                  <a16:creationId xmlns:a16="http://schemas.microsoft.com/office/drawing/2014/main" id="{04E52A3D-696E-4CA3-92F5-072AEAB07AFE}"/>
                </a:ext>
              </a:extLst>
            </p:cNvPr>
            <p:cNvSpPr txBox="1"/>
            <p:nvPr/>
          </p:nvSpPr>
          <p:spPr>
            <a:xfrm>
              <a:off x="372804" y="4178356"/>
              <a:ext cx="4405876" cy="369332"/>
            </a:xfrm>
            <a:prstGeom prst="rect">
              <a:avLst/>
            </a:prstGeom>
            <a:solidFill>
              <a:srgbClr val="8E3C4C"/>
            </a:solidFill>
            <a:ln w="28575">
              <a:solidFill>
                <a:srgbClr val="8E3C4C"/>
              </a:solidFill>
            </a:ln>
          </p:spPr>
          <p:txBody>
            <a:bodyPr wrap="square">
              <a:spAutoFit/>
            </a:bodyPr>
            <a:lstStyle/>
            <a:p>
              <a:r>
                <a:rPr lang="en-GB" b="1" dirty="0">
                  <a:solidFill>
                    <a:schemeClr val="bg1"/>
                  </a:solidFill>
                </a:rPr>
                <a:t>Did You Know…? </a:t>
              </a:r>
            </a:p>
          </p:txBody>
        </p:sp>
      </p:grpSp>
      <p:pic>
        <p:nvPicPr>
          <p:cNvPr id="5" name="Picture 4">
            <a:extLst>
              <a:ext uri="{FF2B5EF4-FFF2-40B4-BE49-F238E27FC236}">
                <a16:creationId xmlns:a16="http://schemas.microsoft.com/office/drawing/2014/main" id="{0ACC8548-1DB8-461B-B105-61E434EA38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394"/>
          <a:stretch/>
        </p:blipFill>
        <p:spPr>
          <a:xfrm>
            <a:off x="4844532" y="808971"/>
            <a:ext cx="4299467" cy="5518260"/>
          </a:xfrm>
          <a:prstGeom prst="rect">
            <a:avLst/>
          </a:prstGeom>
        </p:spPr>
      </p:pic>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834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6264" y="1204261"/>
            <a:ext cx="5273457"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Anaesthetic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195309" y="1223774"/>
            <a:ext cx="4977939" cy="2031325"/>
          </a:xfrm>
          <a:prstGeom prst="rect">
            <a:avLst/>
          </a:prstGeom>
          <a:noFill/>
          <a:ln w="28575">
            <a:noFill/>
          </a:ln>
        </p:spPr>
        <p:txBody>
          <a:bodyPr wrap="square">
            <a:spAutoFit/>
          </a:bodyPr>
          <a:lstStyle/>
          <a:p>
            <a:r>
              <a:rPr lang="en-GB" dirty="0"/>
              <a:t>In 1847, James Simpson discovered chloroform. This was the first anaesthetic (a drug that can be used to make people go to sleep or become drowsy). It wasn’t very popular at first, as Victorian doctors believed that going through pain was an important part of being made better.</a:t>
            </a:r>
          </a:p>
        </p:txBody>
      </p:sp>
      <p:grpSp>
        <p:nvGrpSpPr>
          <p:cNvPr id="2" name="Group 1">
            <a:extLst>
              <a:ext uri="{FF2B5EF4-FFF2-40B4-BE49-F238E27FC236}">
                <a16:creationId xmlns:a16="http://schemas.microsoft.com/office/drawing/2014/main" id="{EFAB8CEC-DF58-4BEE-928F-67608FF219D7}"/>
              </a:ext>
            </a:extLst>
          </p:cNvPr>
          <p:cNvGrpSpPr/>
          <p:nvPr/>
        </p:nvGrpSpPr>
        <p:grpSpPr>
          <a:xfrm>
            <a:off x="275208" y="4513375"/>
            <a:ext cx="4962675" cy="1862382"/>
            <a:chOff x="498121" y="4178356"/>
            <a:chExt cx="4405876" cy="1862382"/>
          </a:xfrm>
        </p:grpSpPr>
        <p:sp>
          <p:nvSpPr>
            <p:cNvPr id="13" name="TextBox 12">
              <a:extLst>
                <a:ext uri="{FF2B5EF4-FFF2-40B4-BE49-F238E27FC236}">
                  <a16:creationId xmlns:a16="http://schemas.microsoft.com/office/drawing/2014/main" id="{D1E0F753-C871-49E9-9B77-531BD6C9FC03}"/>
                </a:ext>
              </a:extLst>
            </p:cNvPr>
            <p:cNvSpPr txBox="1"/>
            <p:nvPr/>
          </p:nvSpPr>
          <p:spPr>
            <a:xfrm>
              <a:off x="498121" y="4563410"/>
              <a:ext cx="4405876" cy="1477328"/>
            </a:xfrm>
            <a:prstGeom prst="rect">
              <a:avLst/>
            </a:prstGeom>
            <a:solidFill>
              <a:schemeClr val="bg1"/>
            </a:solidFill>
            <a:ln w="28575">
              <a:solidFill>
                <a:srgbClr val="8E3C4C"/>
              </a:solidFill>
            </a:ln>
          </p:spPr>
          <p:txBody>
            <a:bodyPr wrap="square">
              <a:spAutoFit/>
            </a:bodyPr>
            <a:lstStyle/>
            <a:p>
              <a:r>
                <a:rPr lang="en-GB" dirty="0"/>
                <a:t>Queen Victoria made anaesthesia more popular when she used chloroform during the birth of her eighth child. People thought that if the Queen used it then it must be good.</a:t>
              </a:r>
            </a:p>
          </p:txBody>
        </p:sp>
        <p:sp>
          <p:nvSpPr>
            <p:cNvPr id="10" name="TextBox 9">
              <a:extLst>
                <a:ext uri="{FF2B5EF4-FFF2-40B4-BE49-F238E27FC236}">
                  <a16:creationId xmlns:a16="http://schemas.microsoft.com/office/drawing/2014/main" id="{04E52A3D-696E-4CA3-92F5-072AEAB07AFE}"/>
                </a:ext>
              </a:extLst>
            </p:cNvPr>
            <p:cNvSpPr txBox="1"/>
            <p:nvPr/>
          </p:nvSpPr>
          <p:spPr>
            <a:xfrm>
              <a:off x="498121" y="4178356"/>
              <a:ext cx="4405876" cy="369332"/>
            </a:xfrm>
            <a:prstGeom prst="rect">
              <a:avLst/>
            </a:prstGeom>
            <a:solidFill>
              <a:srgbClr val="8E3C4C"/>
            </a:solidFill>
            <a:ln w="28575">
              <a:solidFill>
                <a:srgbClr val="8E3C4C"/>
              </a:solidFill>
            </a:ln>
          </p:spPr>
          <p:txBody>
            <a:bodyPr wrap="square">
              <a:spAutoFit/>
            </a:bodyPr>
            <a:lstStyle/>
            <a:p>
              <a:r>
                <a:rPr lang="en-GB" b="1" dirty="0">
                  <a:solidFill>
                    <a:schemeClr val="bg1"/>
                  </a:solidFill>
                </a:rPr>
                <a:t>Did You Know…? </a:t>
              </a:r>
            </a:p>
          </p:txBody>
        </p:sp>
      </p:gr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F1CE0F28-668A-4039-A812-BF163FE29059}"/>
              </a:ext>
            </a:extLst>
          </p:cNvPr>
          <p:cNvSpPr txBox="1"/>
          <p:nvPr/>
        </p:nvSpPr>
        <p:spPr>
          <a:xfrm>
            <a:off x="195309" y="3199601"/>
            <a:ext cx="4977940" cy="1200329"/>
          </a:xfrm>
          <a:prstGeom prst="rect">
            <a:avLst/>
          </a:prstGeom>
          <a:noFill/>
        </p:spPr>
        <p:txBody>
          <a:bodyPr wrap="square">
            <a:spAutoFit/>
          </a:bodyPr>
          <a:lstStyle/>
          <a:p>
            <a:r>
              <a:rPr lang="en-GB" dirty="0"/>
              <a:t>It was quite dangerous, as it was difficult to know the right amount to give someone. However, it made surgery easier to carry out and more operations worked.</a:t>
            </a:r>
          </a:p>
        </p:txBody>
      </p:sp>
      <p:pic>
        <p:nvPicPr>
          <p:cNvPr id="11" name="Picture 10">
            <a:extLst>
              <a:ext uri="{FF2B5EF4-FFF2-40B4-BE49-F238E27FC236}">
                <a16:creationId xmlns:a16="http://schemas.microsoft.com/office/drawing/2014/main" id="{5DF4217E-104C-4F5F-99C5-4F3C25D94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8" y="1527361"/>
            <a:ext cx="3136678" cy="4258279"/>
          </a:xfrm>
          <a:prstGeom prst="rect">
            <a:avLst/>
          </a:prstGeom>
          <a:ln w="38100">
            <a:solidFill>
              <a:schemeClr val="tx1"/>
            </a:solidFill>
          </a:ln>
        </p:spPr>
      </p:pic>
    </p:spTree>
    <p:extLst>
      <p:ext uri="{BB962C8B-B14F-4D97-AF65-F5344CB8AC3E}">
        <p14:creationId xmlns:p14="http://schemas.microsoft.com/office/powerpoint/2010/main" val="21720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273457"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Antiseptics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363175" y="1516622"/>
            <a:ext cx="4547106" cy="3416320"/>
          </a:xfrm>
          <a:prstGeom prst="rect">
            <a:avLst/>
          </a:prstGeom>
          <a:noFill/>
          <a:ln w="28575">
            <a:noFill/>
          </a:ln>
        </p:spPr>
        <p:txBody>
          <a:bodyPr wrap="square">
            <a:spAutoFit/>
          </a:bodyPr>
          <a:lstStyle/>
          <a:p>
            <a:r>
              <a:rPr lang="en-GB" dirty="0"/>
              <a:t>Although people in Victorian times were beginning to understand that diseases were spread by germs, operations were still very dangerous. Surgeons hands, and the tools they used, weren’t always very clean and people often caught infections from them. Because of this, Joseph Lister’s invention of antiseptics in the 1890s was a vital discovery. Antiseptics are substances which kill bacteria on hands and surfaces and they greatly reduced the number of people who got infections from surgery.</a:t>
            </a:r>
          </a:p>
        </p:txBody>
      </p:sp>
      <p:pic>
        <p:nvPicPr>
          <p:cNvPr id="5" name="Picture 4">
            <a:extLst>
              <a:ext uri="{FF2B5EF4-FFF2-40B4-BE49-F238E27FC236}">
                <a16:creationId xmlns:a16="http://schemas.microsoft.com/office/drawing/2014/main" id="{4FFCA7E6-5A92-4390-BD33-B7BED3F3020B}"/>
              </a:ext>
            </a:extLst>
          </p:cNvPr>
          <p:cNvPicPr>
            <a:picLocks noChangeAspect="1"/>
          </p:cNvPicPr>
          <p:nvPr/>
        </p:nvPicPr>
        <p:blipFill rotWithShape="1">
          <a:blip r:embed="rId3">
            <a:extLst>
              <a:ext uri="{28A0092B-C50C-407E-A947-70E740481C1C}">
                <a14:useLocalDpi xmlns:a14="http://schemas.microsoft.com/office/drawing/2010/main" val="0"/>
              </a:ext>
            </a:extLst>
          </a:blip>
          <a:srcRect r="13801"/>
          <a:stretch/>
        </p:blipFill>
        <p:spPr>
          <a:xfrm>
            <a:off x="4200743" y="1579867"/>
            <a:ext cx="4943257" cy="4747364"/>
          </a:xfrm>
          <a:prstGeom prst="rect">
            <a:avLst/>
          </a:prstGeom>
        </p:spPr>
      </p:pic>
      <p:sp>
        <p:nvSpPr>
          <p:cNvPr id="16" name="TextBox 15">
            <a:extLst>
              <a:ext uri="{FF2B5EF4-FFF2-40B4-BE49-F238E27FC236}">
                <a16:creationId xmlns:a16="http://schemas.microsoft.com/office/drawing/2014/main" id="{F077EB97-AADE-4D75-8067-32A817CC0184}"/>
              </a:ext>
            </a:extLst>
          </p:cNvPr>
          <p:cNvSpPr txBox="1"/>
          <p:nvPr/>
        </p:nvSpPr>
        <p:spPr>
          <a:xfrm>
            <a:off x="372804" y="5072355"/>
            <a:ext cx="4405876" cy="923330"/>
          </a:xfrm>
          <a:prstGeom prst="rect">
            <a:avLst/>
          </a:prstGeom>
          <a:solidFill>
            <a:schemeClr val="bg1"/>
          </a:solidFill>
          <a:ln w="28575">
            <a:solidFill>
              <a:srgbClr val="8E3C4C"/>
            </a:solidFill>
          </a:ln>
        </p:spPr>
        <p:txBody>
          <a:bodyPr wrap="square">
            <a:spAutoFit/>
          </a:bodyPr>
          <a:lstStyle/>
          <a:p>
            <a:r>
              <a:rPr lang="en-GB" dirty="0"/>
              <a:t>We still use antiseptics all the time today. Talk to your partner, can you think of any examples?</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13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981178"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Elizabeth Garrett Anderson</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372805" y="1291648"/>
            <a:ext cx="5533218" cy="3693319"/>
          </a:xfrm>
          <a:prstGeom prst="rect">
            <a:avLst/>
          </a:prstGeom>
          <a:noFill/>
          <a:ln w="28575">
            <a:noFill/>
          </a:ln>
        </p:spPr>
        <p:txBody>
          <a:bodyPr wrap="square">
            <a:spAutoFit/>
          </a:bodyPr>
          <a:lstStyle/>
          <a:p>
            <a:r>
              <a:rPr lang="en-GB" dirty="0"/>
              <a:t>Until later Victorian times, all doctors were men and women were only allowed to be nurses. Elizabeth Garrett Anderson’s ambition was to become a doctor but no medical schools in England would let her join. She learned French and went to study in Paris where women were allowed to study medicine. Even when Elizabeth passed all her exams, the British Government still wouldn’t let her register as a doctor. However, in 1876 a rule was passed to allow women to become doctors and Elizabeth was finally allowed to work. She became the first female doctor in Britain. Elizabeth also founded her own hospital, staffed entirely by women.</a:t>
            </a:r>
          </a:p>
        </p:txBody>
      </p:sp>
      <p:sp>
        <p:nvSpPr>
          <p:cNvPr id="16" name="TextBox 15">
            <a:extLst>
              <a:ext uri="{FF2B5EF4-FFF2-40B4-BE49-F238E27FC236}">
                <a16:creationId xmlns:a16="http://schemas.microsoft.com/office/drawing/2014/main" id="{F077EB97-AADE-4D75-8067-32A817CC0184}"/>
              </a:ext>
            </a:extLst>
          </p:cNvPr>
          <p:cNvSpPr txBox="1"/>
          <p:nvPr/>
        </p:nvSpPr>
        <p:spPr>
          <a:xfrm>
            <a:off x="372804" y="5072355"/>
            <a:ext cx="5151174" cy="923330"/>
          </a:xfrm>
          <a:prstGeom prst="rect">
            <a:avLst/>
          </a:prstGeom>
          <a:solidFill>
            <a:schemeClr val="bg1"/>
          </a:solidFill>
          <a:ln w="28575">
            <a:solidFill>
              <a:srgbClr val="8E3C4C"/>
            </a:solidFill>
          </a:ln>
        </p:spPr>
        <p:txBody>
          <a:bodyPr wrap="square">
            <a:spAutoFit/>
          </a:bodyPr>
          <a:lstStyle/>
          <a:p>
            <a:r>
              <a:rPr lang="en-GB" dirty="0"/>
              <a:t>Why do you think all doctors were men? What was significant about Elizabeth’s achievements?</a:t>
            </a:r>
          </a:p>
          <a:p>
            <a:r>
              <a:rPr lang="en-GB" dirty="0"/>
              <a:t>Talk with your partner and share your ideas.</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FE0844C7-CD34-4CF2-8518-44BB497376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658" y="1355533"/>
            <a:ext cx="1767083" cy="2499002"/>
          </a:xfrm>
          <a:prstGeom prst="rect">
            <a:avLst/>
          </a:prstGeom>
          <a:ln w="28575">
            <a:solidFill>
              <a:srgbClr val="8E3C4C"/>
            </a:solidFill>
          </a:ln>
        </p:spPr>
      </p:pic>
      <p:pic>
        <p:nvPicPr>
          <p:cNvPr id="8" name="Picture 7">
            <a:extLst>
              <a:ext uri="{FF2B5EF4-FFF2-40B4-BE49-F238E27FC236}">
                <a16:creationId xmlns:a16="http://schemas.microsoft.com/office/drawing/2014/main" id="{F0308E22-3B1A-4820-B1C4-93F359B69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7555" y="3959557"/>
            <a:ext cx="2911288" cy="2058617"/>
          </a:xfrm>
          <a:prstGeom prst="rect">
            <a:avLst/>
          </a:prstGeom>
          <a:ln w="28575">
            <a:solidFill>
              <a:srgbClr val="8E3C4C"/>
            </a:solidFill>
          </a:ln>
        </p:spPr>
      </p:pic>
    </p:spTree>
    <p:extLst>
      <p:ext uri="{BB962C8B-B14F-4D97-AF65-F5344CB8AC3E}">
        <p14:creationId xmlns:p14="http://schemas.microsoft.com/office/powerpoint/2010/main" val="19080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5329825"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What Is a Pharmacy?</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5569932" y="5271155"/>
            <a:ext cx="2196205" cy="382584"/>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fr-FR" altLang="en-US" sz="600" b="1" dirty="0">
                <a:latin typeface="Roboto" panose="02000000000000000000" pitchFamily="2" charset="0"/>
                <a:ea typeface="Roboto" panose="02000000000000000000" pitchFamily="2" charset="0"/>
                <a:cs typeface="Arial" panose="020B0604020202020204" pitchFamily="34" charset="0"/>
                <a:hlinkClick r:id="rId2"/>
              </a:rPr>
              <a:t>Green Cross - Pharmacy - Cours Mirabeau, Aix-en-Provence</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3"/>
              </a:rPr>
              <a:t>Elliott Brown</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372804" y="2635358"/>
            <a:ext cx="4725288" cy="2308324"/>
          </a:xfrm>
          <a:prstGeom prst="rect">
            <a:avLst/>
          </a:prstGeom>
          <a:noFill/>
          <a:ln w="28575">
            <a:noFill/>
          </a:ln>
        </p:spPr>
        <p:txBody>
          <a:bodyPr wrap="square">
            <a:spAutoFit/>
          </a:bodyPr>
          <a:lstStyle/>
          <a:p>
            <a:r>
              <a:rPr lang="en-GB" dirty="0"/>
              <a:t>Pharmacies, also known as chemists, are where people to go to get medicines or other healthcare items. Sometimes, a doctor might give you a prescription to take to the pharmacist to exchange for a medicine. At other times, you might go straight to the pharmacist who would be able to sell you something to help you with your problem.</a:t>
            </a:r>
          </a:p>
        </p:txBody>
      </p:sp>
      <p:sp>
        <p:nvSpPr>
          <p:cNvPr id="16" name="TextBox 15">
            <a:extLst>
              <a:ext uri="{FF2B5EF4-FFF2-40B4-BE49-F238E27FC236}">
                <a16:creationId xmlns:a16="http://schemas.microsoft.com/office/drawing/2014/main" id="{F077EB97-AADE-4D75-8067-32A817CC0184}"/>
              </a:ext>
            </a:extLst>
          </p:cNvPr>
          <p:cNvSpPr txBox="1"/>
          <p:nvPr/>
        </p:nvSpPr>
        <p:spPr>
          <a:xfrm>
            <a:off x="372804" y="1391815"/>
            <a:ext cx="5197128" cy="923330"/>
          </a:xfrm>
          <a:prstGeom prst="rect">
            <a:avLst/>
          </a:prstGeom>
          <a:solidFill>
            <a:schemeClr val="bg1"/>
          </a:solidFill>
          <a:ln w="28575">
            <a:solidFill>
              <a:srgbClr val="8E3C4C"/>
            </a:solidFill>
          </a:ln>
        </p:spPr>
        <p:txBody>
          <a:bodyPr wrap="square">
            <a:spAutoFit/>
          </a:bodyPr>
          <a:lstStyle/>
          <a:p>
            <a:r>
              <a:rPr lang="en-GB" dirty="0"/>
              <a:t>Talk to the person next to you. What do you understand by the word ‘Pharmacy’? Why do you think that you might need to visit one? </a:t>
            </a:r>
          </a:p>
        </p:txBody>
      </p:sp>
      <p:sp>
        <p:nvSpPr>
          <p:cNvPr id="12" name="TextBox 11">
            <a:extLst>
              <a:ext uri="{FF2B5EF4-FFF2-40B4-BE49-F238E27FC236}">
                <a16:creationId xmlns:a16="http://schemas.microsoft.com/office/drawing/2014/main" id="{529FC92E-B9B6-4514-BA5D-CCA010003D50}"/>
              </a:ext>
            </a:extLst>
          </p:cNvPr>
          <p:cNvSpPr txBox="1"/>
          <p:nvPr/>
        </p:nvSpPr>
        <p:spPr>
          <a:xfrm>
            <a:off x="372804" y="5330010"/>
            <a:ext cx="4725288" cy="646331"/>
          </a:xfrm>
          <a:prstGeom prst="rect">
            <a:avLst/>
          </a:prstGeom>
          <a:solidFill>
            <a:schemeClr val="bg1"/>
          </a:solidFill>
          <a:ln w="28575">
            <a:solidFill>
              <a:srgbClr val="8E3C4C"/>
            </a:solidFill>
          </a:ln>
        </p:spPr>
        <p:txBody>
          <a:bodyPr wrap="square">
            <a:spAutoFit/>
          </a:bodyPr>
          <a:lstStyle/>
          <a:p>
            <a:r>
              <a:rPr lang="en-GB" dirty="0"/>
              <a:t>Do you know what sign you would usually see outside a pharmacy? </a:t>
            </a:r>
          </a:p>
        </p:txBody>
      </p:sp>
      <p:pic>
        <p:nvPicPr>
          <p:cNvPr id="5" name="Picture 4">
            <a:extLst>
              <a:ext uri="{FF2B5EF4-FFF2-40B4-BE49-F238E27FC236}">
                <a16:creationId xmlns:a16="http://schemas.microsoft.com/office/drawing/2014/main" id="{BB6F4FD0-F53F-4DD3-862A-7934CD36B5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978" y="2706678"/>
            <a:ext cx="3439074" cy="2579306"/>
          </a:xfrm>
          <a:prstGeom prst="rect">
            <a:avLst/>
          </a:prstGeom>
          <a:ln w="28575">
            <a:solidFill>
              <a:schemeClr val="tx1"/>
            </a:solidFill>
          </a:ln>
        </p:spPr>
      </p:pic>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084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0" y="1204261"/>
            <a:ext cx="4403061"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Growing Importance</a:t>
            </a:r>
          </a:p>
        </p:txBody>
      </p:sp>
      <p:sp>
        <p:nvSpPr>
          <p:cNvPr id="7" name="TextBox 6">
            <a:extLst>
              <a:ext uri="{FF2B5EF4-FFF2-40B4-BE49-F238E27FC236}">
                <a16:creationId xmlns:a16="http://schemas.microsoft.com/office/drawing/2014/main" id="{59B3EA0E-262F-4289-A632-6EB0E3B6D78B}"/>
              </a:ext>
            </a:extLst>
          </p:cNvPr>
          <p:cNvSpPr txBox="1"/>
          <p:nvPr/>
        </p:nvSpPr>
        <p:spPr>
          <a:xfrm>
            <a:off x="372805" y="1400330"/>
            <a:ext cx="3649767" cy="1477328"/>
          </a:xfrm>
          <a:prstGeom prst="rect">
            <a:avLst/>
          </a:prstGeom>
          <a:noFill/>
          <a:ln w="28575">
            <a:noFill/>
          </a:ln>
        </p:spPr>
        <p:txBody>
          <a:bodyPr wrap="square">
            <a:spAutoFit/>
          </a:bodyPr>
          <a:lstStyle/>
          <a:p>
            <a:r>
              <a:rPr lang="en-GB" dirty="0"/>
              <a:t>It was still very expensive to visit a doctor in Victorian times, so many people would visit their local pharmacy, of which there were becoming more and more.</a:t>
            </a:r>
          </a:p>
        </p:txBody>
      </p:sp>
      <p:sp>
        <p:nvSpPr>
          <p:cNvPr id="12" name="TextBox 11">
            <a:extLst>
              <a:ext uri="{FF2B5EF4-FFF2-40B4-BE49-F238E27FC236}">
                <a16:creationId xmlns:a16="http://schemas.microsoft.com/office/drawing/2014/main" id="{529FC92E-B9B6-4514-BA5D-CCA010003D50}"/>
              </a:ext>
            </a:extLst>
          </p:cNvPr>
          <p:cNvSpPr txBox="1"/>
          <p:nvPr/>
        </p:nvSpPr>
        <p:spPr>
          <a:xfrm>
            <a:off x="362031" y="3073727"/>
            <a:ext cx="3445881" cy="923330"/>
          </a:xfrm>
          <a:prstGeom prst="rect">
            <a:avLst/>
          </a:prstGeom>
          <a:noFill/>
        </p:spPr>
        <p:txBody>
          <a:bodyPr wrap="square">
            <a:spAutoFit/>
          </a:bodyPr>
          <a:lstStyle/>
          <a:p>
            <a:r>
              <a:rPr lang="en-GB" dirty="0"/>
              <a:t>Before this, if you were ill, you might have been to see a </a:t>
            </a:r>
            <a:r>
              <a:rPr lang="en-GB" b="1" dirty="0"/>
              <a:t>botanist</a:t>
            </a:r>
            <a:r>
              <a:rPr lang="en-GB" dirty="0"/>
              <a:t> or even a priest. </a:t>
            </a:r>
          </a:p>
        </p:txBody>
      </p:sp>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077EB97-AADE-4D75-8067-32A817CC0184}"/>
              </a:ext>
            </a:extLst>
          </p:cNvPr>
          <p:cNvSpPr txBox="1"/>
          <p:nvPr/>
        </p:nvSpPr>
        <p:spPr>
          <a:xfrm>
            <a:off x="372803" y="5958942"/>
            <a:ext cx="8533201" cy="369332"/>
          </a:xfrm>
          <a:prstGeom prst="rect">
            <a:avLst/>
          </a:prstGeom>
          <a:solidFill>
            <a:schemeClr val="bg1"/>
          </a:solidFill>
          <a:ln w="28575">
            <a:solidFill>
              <a:srgbClr val="8E3C4C"/>
            </a:solidFill>
          </a:ln>
        </p:spPr>
        <p:txBody>
          <a:bodyPr wrap="square">
            <a:spAutoFit/>
          </a:bodyPr>
          <a:lstStyle/>
          <a:p>
            <a:r>
              <a:rPr lang="en-GB" b="1" dirty="0"/>
              <a:t>botanist</a:t>
            </a:r>
            <a:r>
              <a:rPr lang="en-GB" dirty="0"/>
              <a:t> - A person who studies plants and their properties.</a:t>
            </a:r>
          </a:p>
        </p:txBody>
      </p:sp>
      <p:pic>
        <p:nvPicPr>
          <p:cNvPr id="11" name="Picture 10">
            <a:extLst>
              <a:ext uri="{FF2B5EF4-FFF2-40B4-BE49-F238E27FC236}">
                <a16:creationId xmlns:a16="http://schemas.microsoft.com/office/drawing/2014/main" id="{ED1AF7A0-B040-4DCF-BA97-6D67134ED9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6100" y="1196708"/>
            <a:ext cx="1546928" cy="3993489"/>
          </a:xfrm>
          <a:prstGeom prst="rect">
            <a:avLst/>
          </a:prstGeom>
        </p:spPr>
      </p:pic>
      <p:pic>
        <p:nvPicPr>
          <p:cNvPr id="8" name="Picture 7">
            <a:extLst>
              <a:ext uri="{FF2B5EF4-FFF2-40B4-BE49-F238E27FC236}">
                <a16:creationId xmlns:a16="http://schemas.microsoft.com/office/drawing/2014/main" id="{CA1169E7-7231-4D98-920B-44647C53E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2728" y="1284970"/>
            <a:ext cx="1979168" cy="3905228"/>
          </a:xfrm>
          <a:prstGeom prst="rect">
            <a:avLst/>
          </a:prstGeom>
        </p:spPr>
      </p:pic>
      <p:pic>
        <p:nvPicPr>
          <p:cNvPr id="3" name="Picture 2">
            <a:extLst>
              <a:ext uri="{FF2B5EF4-FFF2-40B4-BE49-F238E27FC236}">
                <a16:creationId xmlns:a16="http://schemas.microsoft.com/office/drawing/2014/main" id="{D7F4B637-045A-4504-AE31-78BEC0B4AC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234" t="1868" r="23327"/>
          <a:stretch/>
        </p:blipFill>
        <p:spPr>
          <a:xfrm flipH="1">
            <a:off x="4740940" y="2213736"/>
            <a:ext cx="1223781" cy="3657185"/>
          </a:xfrm>
          <a:prstGeom prst="rect">
            <a:avLst/>
          </a:prstGeom>
        </p:spPr>
      </p:pic>
    </p:spTree>
    <p:extLst>
      <p:ext uri="{BB962C8B-B14F-4D97-AF65-F5344CB8AC3E}">
        <p14:creationId xmlns:p14="http://schemas.microsoft.com/office/powerpoint/2010/main" val="41850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F862F5-71F2-47A1-B6F6-26CD86F23FA1}"/>
              </a:ext>
            </a:extLst>
          </p:cNvPr>
          <p:cNvSpPr/>
          <p:nvPr/>
        </p:nvSpPr>
        <p:spPr>
          <a:xfrm>
            <a:off x="8431896" y="1204260"/>
            <a:ext cx="718368" cy="5006647"/>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E591627-AF6A-4158-9620-2A956BCC95ED}"/>
              </a:ext>
            </a:extLst>
          </p:cNvPr>
          <p:cNvSpPr/>
          <p:nvPr/>
        </p:nvSpPr>
        <p:spPr>
          <a:xfrm>
            <a:off x="20657" y="1204260"/>
            <a:ext cx="4551343" cy="5001468"/>
          </a:xfrm>
          <a:prstGeom prst="rect">
            <a:avLst/>
          </a:prstGeom>
          <a:solidFill>
            <a:srgbClr val="CDE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44049"/>
            <a:ext cx="9144000" cy="1060211"/>
          </a:xfrm>
          <a:prstGeom prst="roundRect">
            <a:avLst>
              <a:gd name="adj" fmla="val 0"/>
            </a:avLst>
          </a:prstGeom>
          <a:solidFill>
            <a:srgbClr val="8E3C4C"/>
          </a:solidFill>
        </p:spPr>
        <p:txBody>
          <a:bodyPr/>
          <a:lstStyle/>
          <a:p>
            <a:r>
              <a:rPr lang="en-GB" sz="3600" dirty="0">
                <a:solidFill>
                  <a:schemeClr val="bg1"/>
                </a:solidFill>
                <a:latin typeface="+mn-lt"/>
              </a:rPr>
              <a:t>Then and Now </a:t>
            </a:r>
          </a:p>
        </p:txBody>
      </p:sp>
      <p:sp>
        <p:nvSpPr>
          <p:cNvPr id="7" name="TextBox 6">
            <a:extLst>
              <a:ext uri="{FF2B5EF4-FFF2-40B4-BE49-F238E27FC236}">
                <a16:creationId xmlns:a16="http://schemas.microsoft.com/office/drawing/2014/main" id="{59B3EA0E-262F-4289-A632-6EB0E3B6D78B}"/>
              </a:ext>
            </a:extLst>
          </p:cNvPr>
          <p:cNvSpPr txBox="1"/>
          <p:nvPr/>
        </p:nvSpPr>
        <p:spPr>
          <a:xfrm>
            <a:off x="374293" y="1308830"/>
            <a:ext cx="8395414" cy="923330"/>
          </a:xfrm>
          <a:prstGeom prst="rect">
            <a:avLst/>
          </a:prstGeom>
          <a:solidFill>
            <a:schemeClr val="bg1"/>
          </a:solidFill>
          <a:ln w="28575">
            <a:solidFill>
              <a:srgbClr val="8E3C4C"/>
            </a:solidFill>
          </a:ln>
        </p:spPr>
        <p:txBody>
          <a:bodyPr wrap="square">
            <a:spAutoFit/>
          </a:bodyPr>
          <a:lstStyle/>
          <a:p>
            <a:r>
              <a:rPr lang="en-GB" dirty="0"/>
              <a:t>Look at these two pictures. One is a Victorian pharmacy or chemist shop. The other is one that you might visit today. What are the similarities and differences? </a:t>
            </a:r>
          </a:p>
        </p:txBody>
      </p:sp>
      <p:sp>
        <p:nvSpPr>
          <p:cNvPr id="15" name="Rectangle 14">
            <a:extLst>
              <a:ext uri="{FF2B5EF4-FFF2-40B4-BE49-F238E27FC236}">
                <a16:creationId xmlns:a16="http://schemas.microsoft.com/office/drawing/2014/main" id="{2B707057-C722-4560-9DC2-D83B5EEC0EB6}"/>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B1001EA6-9818-40DC-AF9E-D502D6B8FA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01" y="2336730"/>
            <a:ext cx="3916471" cy="2937353"/>
          </a:xfrm>
          <a:prstGeom prst="rect">
            <a:avLst/>
          </a:prstGeom>
          <a:ln w="28575">
            <a:solidFill>
              <a:schemeClr val="tx1"/>
            </a:solidFill>
          </a:ln>
        </p:spPr>
      </p:pic>
      <p:sp>
        <p:nvSpPr>
          <p:cNvPr id="11" name="TextBox 21">
            <a:extLst>
              <a:ext uri="{FF2B5EF4-FFF2-40B4-BE49-F238E27FC236}">
                <a16:creationId xmlns:a16="http://schemas.microsoft.com/office/drawing/2014/main" id="{502CFA74-E0FF-4A89-8436-CD8C826236CE}"/>
              </a:ext>
            </a:extLst>
          </p:cNvPr>
          <p:cNvSpPr txBox="1">
            <a:spLocks noChangeArrowheads="1"/>
          </p:cNvSpPr>
          <p:nvPr/>
        </p:nvSpPr>
        <p:spPr bwMode="auto">
          <a:xfrm>
            <a:off x="4701363" y="5281679"/>
            <a:ext cx="3931147" cy="24300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hlinkClick r:id="rId3"/>
              </a:rPr>
              <a:t>Interior of a Victorian </a:t>
            </a:r>
            <a:r>
              <a:rPr lang="en-GB" altLang="en-US" sz="600" dirty="0">
                <a:latin typeface="Roboto" panose="02000000000000000000" pitchFamily="2" charset="0"/>
                <a:ea typeface="Roboto" panose="02000000000000000000" pitchFamily="2" charset="0"/>
                <a:cs typeface="Arial" panose="020B0604020202020204" pitchFamily="34" charset="0"/>
              </a:rPr>
              <a:t>by </a:t>
            </a:r>
            <a:r>
              <a:rPr lang="en-GB" altLang="en-US" sz="600" dirty="0">
                <a:latin typeface="Roboto" panose="02000000000000000000" pitchFamily="2" charset="0"/>
                <a:ea typeface="Roboto" panose="02000000000000000000" pitchFamily="2" charset="0"/>
                <a:cs typeface="Arial" panose="020B0604020202020204" pitchFamily="34" charset="0"/>
                <a:hlinkClick r:id="rId4"/>
              </a:rPr>
              <a:t>Wellcome London </a:t>
            </a:r>
            <a:r>
              <a:rPr lang="en-GB" altLang="en-US" sz="600" dirty="0">
                <a:latin typeface="Roboto" panose="02000000000000000000" pitchFamily="2" charset="0"/>
                <a:ea typeface="Roboto" panose="02000000000000000000" pitchFamily="2" charset="0"/>
                <a:cs typeface="Arial" panose="020B0604020202020204" pitchFamily="34" charset="0"/>
              </a:rPr>
              <a:t>is licensed under</a:t>
            </a:r>
            <a:r>
              <a:rPr lang="en-GB" altLang="en-US" sz="600" dirty="0">
                <a:latin typeface="Roboto" panose="02000000000000000000" pitchFamily="2" charset="0"/>
                <a:ea typeface="Roboto" panose="02000000000000000000" pitchFamily="2" charset="0"/>
                <a:cs typeface="Arial" panose="020B0604020202020204" pitchFamily="34" charset="0"/>
                <a:hlinkClick r:id="rId5"/>
              </a:rPr>
              <a:t> </a:t>
            </a:r>
            <a:r>
              <a:rPr lang="en-GB" altLang="en-US" sz="600" dirty="0">
                <a:latin typeface="Roboto" panose="02000000000000000000" pitchFamily="2" charset="0"/>
                <a:ea typeface="Roboto" panose="02000000000000000000" pitchFamily="2" charset="0"/>
                <a:cs typeface="Arial" panose="020B0604020202020204" pitchFamily="34" charset="0"/>
                <a:hlinkClick r:id="rId6"/>
              </a:rPr>
              <a:t>CC BY 4.0 </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314D157E-BE87-4E8F-B252-0B17E54DB40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12363" y="2336730"/>
            <a:ext cx="3909148" cy="2937353"/>
          </a:xfrm>
          <a:prstGeom prst="rect">
            <a:avLst/>
          </a:prstGeom>
          <a:ln w="28575">
            <a:solidFill>
              <a:schemeClr val="tx1"/>
            </a:solidFill>
          </a:ln>
        </p:spPr>
      </p:pic>
    </p:spTree>
    <p:extLst>
      <p:ext uri="{BB962C8B-B14F-4D97-AF65-F5344CB8AC3E}">
        <p14:creationId xmlns:p14="http://schemas.microsoft.com/office/powerpoint/2010/main" val="231399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151</TotalTime>
  <Words>1298</Words>
  <Application>Microsoft Office PowerPoint</Application>
  <PresentationFormat>On-screen Show (4:3)</PresentationFormat>
  <Paragraphs>53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Twinkl</vt:lpstr>
      <vt:lpstr>Arial</vt:lpstr>
      <vt:lpstr>Roboto</vt:lpstr>
      <vt:lpstr>Calibri</vt:lpstr>
      <vt:lpstr>Office Theme</vt:lpstr>
      <vt:lpstr>PowerPoint Presentation</vt:lpstr>
      <vt:lpstr>Victorian Medicine and Pharmacy </vt:lpstr>
      <vt:lpstr>The Spread of Disease </vt:lpstr>
      <vt:lpstr>Anaesthetic </vt:lpstr>
      <vt:lpstr>Antiseptics</vt:lpstr>
      <vt:lpstr>Elizabeth Garrett Anderson</vt:lpstr>
      <vt:lpstr>What Is a Pharmacy?</vt:lpstr>
      <vt:lpstr>Growing Importance</vt:lpstr>
      <vt:lpstr>Then and Now </vt:lpstr>
      <vt:lpstr>Then and Now </vt:lpstr>
      <vt:lpstr>Then and Now </vt:lpstr>
      <vt:lpstr>Victorian Cures</vt:lpstr>
      <vt:lpstr>What Happened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Amy Urquhart</cp:lastModifiedBy>
  <cp:revision>20</cp:revision>
  <dcterms:created xsi:type="dcterms:W3CDTF">2020-04-13T12:09:49Z</dcterms:created>
  <dcterms:modified xsi:type="dcterms:W3CDTF">2021-10-10T18:53:04Z</dcterms:modified>
</cp:coreProperties>
</file>