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8" r:id="rId3"/>
    <p:sldId id="262" r:id="rId4"/>
    <p:sldId id="259" r:id="rId5"/>
    <p:sldId id="265" r:id="rId6"/>
    <p:sldId id="257" r:id="rId7"/>
    <p:sldId id="266" r:id="rId8"/>
    <p:sldId id="260" r:id="rId9"/>
    <p:sldId id="261" r:id="rId10"/>
    <p:sldId id="264"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66FF66"/>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48" y="6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9712DE7-24B9-4EB8-A540-145593C260F2}" type="datetimeFigureOut">
              <a:rPr lang="en-GB" smtClean="0"/>
              <a:t>08/07/2020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7D0A6C-D976-4D1C-990D-50523E7611FF}" type="slidenum">
              <a:rPr lang="en-GB" smtClean="0"/>
              <a:t>‹#›</a:t>
            </a:fld>
            <a:endParaRPr lang="en-GB"/>
          </a:p>
        </p:txBody>
      </p:sp>
    </p:spTree>
    <p:extLst>
      <p:ext uri="{BB962C8B-B14F-4D97-AF65-F5344CB8AC3E}">
        <p14:creationId xmlns:p14="http://schemas.microsoft.com/office/powerpoint/2010/main" val="1006646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9712DE7-24B9-4EB8-A540-145593C260F2}" type="datetimeFigureOut">
              <a:rPr lang="en-GB" smtClean="0"/>
              <a:t>08/07/2020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7D0A6C-D976-4D1C-990D-50523E7611FF}" type="slidenum">
              <a:rPr lang="en-GB" smtClean="0"/>
              <a:t>‹#›</a:t>
            </a:fld>
            <a:endParaRPr lang="en-GB"/>
          </a:p>
        </p:txBody>
      </p:sp>
    </p:spTree>
    <p:extLst>
      <p:ext uri="{BB962C8B-B14F-4D97-AF65-F5344CB8AC3E}">
        <p14:creationId xmlns:p14="http://schemas.microsoft.com/office/powerpoint/2010/main" val="1035497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9712DE7-24B9-4EB8-A540-145593C260F2}" type="datetimeFigureOut">
              <a:rPr lang="en-GB" smtClean="0"/>
              <a:t>08/07/2020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7D0A6C-D976-4D1C-990D-50523E7611FF}" type="slidenum">
              <a:rPr lang="en-GB" smtClean="0"/>
              <a:t>‹#›</a:t>
            </a:fld>
            <a:endParaRPr lang="en-GB"/>
          </a:p>
        </p:txBody>
      </p:sp>
    </p:spTree>
    <p:extLst>
      <p:ext uri="{BB962C8B-B14F-4D97-AF65-F5344CB8AC3E}">
        <p14:creationId xmlns:p14="http://schemas.microsoft.com/office/powerpoint/2010/main" val="2456153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9712DE7-24B9-4EB8-A540-145593C260F2}" type="datetimeFigureOut">
              <a:rPr lang="en-GB" smtClean="0"/>
              <a:t>08/07/2020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7D0A6C-D976-4D1C-990D-50523E7611FF}" type="slidenum">
              <a:rPr lang="en-GB" smtClean="0"/>
              <a:t>‹#›</a:t>
            </a:fld>
            <a:endParaRPr lang="en-GB"/>
          </a:p>
        </p:txBody>
      </p:sp>
    </p:spTree>
    <p:extLst>
      <p:ext uri="{BB962C8B-B14F-4D97-AF65-F5344CB8AC3E}">
        <p14:creationId xmlns:p14="http://schemas.microsoft.com/office/powerpoint/2010/main" val="1503215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9712DE7-24B9-4EB8-A540-145593C260F2}" type="datetimeFigureOut">
              <a:rPr lang="en-GB" smtClean="0"/>
              <a:t>08/07/2020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7D0A6C-D976-4D1C-990D-50523E7611FF}" type="slidenum">
              <a:rPr lang="en-GB" smtClean="0"/>
              <a:t>‹#›</a:t>
            </a:fld>
            <a:endParaRPr lang="en-GB"/>
          </a:p>
        </p:txBody>
      </p:sp>
    </p:spTree>
    <p:extLst>
      <p:ext uri="{BB962C8B-B14F-4D97-AF65-F5344CB8AC3E}">
        <p14:creationId xmlns:p14="http://schemas.microsoft.com/office/powerpoint/2010/main" val="1539645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9712DE7-24B9-4EB8-A540-145593C260F2}" type="datetimeFigureOut">
              <a:rPr lang="en-GB" smtClean="0"/>
              <a:t>08/07/2020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07D0A6C-D976-4D1C-990D-50523E7611FF}" type="slidenum">
              <a:rPr lang="en-GB" smtClean="0"/>
              <a:t>‹#›</a:t>
            </a:fld>
            <a:endParaRPr lang="en-GB"/>
          </a:p>
        </p:txBody>
      </p:sp>
    </p:spTree>
    <p:extLst>
      <p:ext uri="{BB962C8B-B14F-4D97-AF65-F5344CB8AC3E}">
        <p14:creationId xmlns:p14="http://schemas.microsoft.com/office/powerpoint/2010/main" val="3008007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9712DE7-24B9-4EB8-A540-145593C260F2}" type="datetimeFigureOut">
              <a:rPr lang="en-GB" smtClean="0"/>
              <a:t>08/07/2020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07D0A6C-D976-4D1C-990D-50523E7611FF}" type="slidenum">
              <a:rPr lang="en-GB" smtClean="0"/>
              <a:t>‹#›</a:t>
            </a:fld>
            <a:endParaRPr lang="en-GB"/>
          </a:p>
        </p:txBody>
      </p:sp>
    </p:spTree>
    <p:extLst>
      <p:ext uri="{BB962C8B-B14F-4D97-AF65-F5344CB8AC3E}">
        <p14:creationId xmlns:p14="http://schemas.microsoft.com/office/powerpoint/2010/main" val="1855932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9712DE7-24B9-4EB8-A540-145593C260F2}" type="datetimeFigureOut">
              <a:rPr lang="en-GB" smtClean="0"/>
              <a:t>08/07/2020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07D0A6C-D976-4D1C-990D-50523E7611FF}" type="slidenum">
              <a:rPr lang="en-GB" smtClean="0"/>
              <a:t>‹#›</a:t>
            </a:fld>
            <a:endParaRPr lang="en-GB"/>
          </a:p>
        </p:txBody>
      </p:sp>
    </p:spTree>
    <p:extLst>
      <p:ext uri="{BB962C8B-B14F-4D97-AF65-F5344CB8AC3E}">
        <p14:creationId xmlns:p14="http://schemas.microsoft.com/office/powerpoint/2010/main" val="2150765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712DE7-24B9-4EB8-A540-145593C260F2}" type="datetimeFigureOut">
              <a:rPr lang="en-GB" smtClean="0"/>
              <a:t>08/07/2020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07D0A6C-D976-4D1C-990D-50523E7611FF}" type="slidenum">
              <a:rPr lang="en-GB" smtClean="0"/>
              <a:t>‹#›</a:t>
            </a:fld>
            <a:endParaRPr lang="en-GB"/>
          </a:p>
        </p:txBody>
      </p:sp>
    </p:spTree>
    <p:extLst>
      <p:ext uri="{BB962C8B-B14F-4D97-AF65-F5344CB8AC3E}">
        <p14:creationId xmlns:p14="http://schemas.microsoft.com/office/powerpoint/2010/main" val="4161208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9712DE7-24B9-4EB8-A540-145593C260F2}" type="datetimeFigureOut">
              <a:rPr lang="en-GB" smtClean="0"/>
              <a:t>08/07/2020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07D0A6C-D976-4D1C-990D-50523E7611FF}" type="slidenum">
              <a:rPr lang="en-GB" smtClean="0"/>
              <a:t>‹#›</a:t>
            </a:fld>
            <a:endParaRPr lang="en-GB"/>
          </a:p>
        </p:txBody>
      </p:sp>
    </p:spTree>
    <p:extLst>
      <p:ext uri="{BB962C8B-B14F-4D97-AF65-F5344CB8AC3E}">
        <p14:creationId xmlns:p14="http://schemas.microsoft.com/office/powerpoint/2010/main" val="3945923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9712DE7-24B9-4EB8-A540-145593C260F2}" type="datetimeFigureOut">
              <a:rPr lang="en-GB" smtClean="0"/>
              <a:t>08/07/2020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07D0A6C-D976-4D1C-990D-50523E7611FF}" type="slidenum">
              <a:rPr lang="en-GB" smtClean="0"/>
              <a:t>‹#›</a:t>
            </a:fld>
            <a:endParaRPr lang="en-GB"/>
          </a:p>
        </p:txBody>
      </p:sp>
    </p:spTree>
    <p:extLst>
      <p:ext uri="{BB962C8B-B14F-4D97-AF65-F5344CB8AC3E}">
        <p14:creationId xmlns:p14="http://schemas.microsoft.com/office/powerpoint/2010/main" val="2251246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712DE7-24B9-4EB8-A540-145593C260F2}" type="datetimeFigureOut">
              <a:rPr lang="en-GB" smtClean="0"/>
              <a:t>08/07/2020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7D0A6C-D976-4D1C-990D-50523E7611FF}" type="slidenum">
              <a:rPr lang="en-GB" smtClean="0"/>
              <a:t>‹#›</a:t>
            </a:fld>
            <a:endParaRPr lang="en-GB"/>
          </a:p>
        </p:txBody>
      </p:sp>
    </p:spTree>
    <p:extLst>
      <p:ext uri="{BB962C8B-B14F-4D97-AF65-F5344CB8AC3E}">
        <p14:creationId xmlns:p14="http://schemas.microsoft.com/office/powerpoint/2010/main" val="3919370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xml"/><Relationship Id="rId7" Type="http://schemas.microsoft.com/office/2007/relationships/hdphoto" Target="../media/hdphoto2.wdp"/><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mailto:year1@moricetownprimary.co.uk" TargetMode="External"/><Relationship Id="rId2" Type="http://schemas.openxmlformats.org/officeDocument/2006/relationships/hyperlink" Target="http://www.moricetownprimary.co.uk/website/home/380553"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3.png"/><Relationship Id="rId5" Type="http://schemas.microsoft.com/office/2007/relationships/hdphoto" Target="../media/hdphoto3.wdp"/><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3.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96406" y="4060079"/>
            <a:ext cx="9144000" cy="2574426"/>
          </a:xfrm>
        </p:spPr>
        <p:txBody>
          <a:bodyPr>
            <a:noAutofit/>
          </a:bodyPr>
          <a:lstStyle/>
          <a:p>
            <a:r>
              <a:rPr lang="en-GB" sz="4800" dirty="0" smtClean="0">
                <a:latin typeface="Twinkl" pitchFamily="2" charset="0"/>
              </a:rPr>
              <a:t/>
            </a:r>
            <a:br>
              <a:rPr lang="en-GB" sz="4800" dirty="0" smtClean="0">
                <a:latin typeface="Twinkl" pitchFamily="2" charset="0"/>
              </a:rPr>
            </a:br>
            <a:r>
              <a:rPr lang="en-GB" sz="4800" dirty="0">
                <a:latin typeface="Twinkl" pitchFamily="2" charset="0"/>
              </a:rPr>
              <a:t/>
            </a:r>
            <a:br>
              <a:rPr lang="en-GB" sz="4800" dirty="0">
                <a:latin typeface="Twinkl" pitchFamily="2" charset="0"/>
              </a:rPr>
            </a:br>
            <a:r>
              <a:rPr lang="en-GB" sz="4800" dirty="0" err="1" smtClean="0">
                <a:latin typeface="Twinkl" pitchFamily="2" charset="0"/>
              </a:rPr>
              <a:t>Morice</a:t>
            </a:r>
            <a:r>
              <a:rPr lang="en-GB" sz="4800" dirty="0" smtClean="0">
                <a:latin typeface="Twinkl" pitchFamily="2" charset="0"/>
              </a:rPr>
              <a:t> Town Primary Academy </a:t>
            </a:r>
            <a:br>
              <a:rPr lang="en-GB" sz="4800" dirty="0" smtClean="0">
                <a:latin typeface="Twinkl" pitchFamily="2" charset="0"/>
              </a:rPr>
            </a:br>
            <a:r>
              <a:rPr lang="en-GB" sz="4800" dirty="0" smtClean="0">
                <a:latin typeface="Twinkl" pitchFamily="2" charset="0"/>
              </a:rPr>
              <a:t>“Meet the Teacher”</a:t>
            </a:r>
            <a:br>
              <a:rPr lang="en-GB" sz="4800" dirty="0" smtClean="0">
                <a:latin typeface="Twinkl" pitchFamily="2" charset="0"/>
              </a:rPr>
            </a:br>
            <a:r>
              <a:rPr lang="en-GB" sz="4800" dirty="0" smtClean="0">
                <a:latin typeface="Twinkl" pitchFamily="2" charset="0"/>
              </a:rPr>
              <a:t/>
            </a:r>
            <a:br>
              <a:rPr lang="en-GB" sz="4800" dirty="0" smtClean="0">
                <a:latin typeface="Twinkl" pitchFamily="2" charset="0"/>
              </a:rPr>
            </a:br>
            <a:r>
              <a:rPr lang="en-GB" sz="4800" dirty="0">
                <a:latin typeface="Twinkl" pitchFamily="2" charset="0"/>
              </a:rPr>
              <a:t/>
            </a:r>
            <a:br>
              <a:rPr lang="en-GB" sz="4800" dirty="0">
                <a:latin typeface="Twinkl" pitchFamily="2" charset="0"/>
              </a:rPr>
            </a:br>
            <a:r>
              <a:rPr lang="en-GB" sz="4800" dirty="0" smtClean="0">
                <a:latin typeface="Twinkl" pitchFamily="2" charset="0"/>
              </a:rPr>
              <a:t/>
            </a:r>
            <a:br>
              <a:rPr lang="en-GB" sz="4800" dirty="0" smtClean="0">
                <a:latin typeface="Twinkl" pitchFamily="2" charset="0"/>
              </a:rPr>
            </a:br>
            <a:r>
              <a:rPr lang="en-GB" sz="4800" dirty="0">
                <a:latin typeface="Twinkl" pitchFamily="2" charset="0"/>
              </a:rPr>
              <a:t/>
            </a:r>
            <a:br>
              <a:rPr lang="en-GB" sz="4800" dirty="0">
                <a:latin typeface="Twinkl" pitchFamily="2" charset="0"/>
              </a:rPr>
            </a:br>
            <a:r>
              <a:rPr lang="en-GB" sz="4800" dirty="0" smtClean="0">
                <a:latin typeface="Twinkl" pitchFamily="2" charset="0"/>
              </a:rPr>
              <a:t/>
            </a:r>
            <a:br>
              <a:rPr lang="en-GB" sz="4800" dirty="0" smtClean="0">
                <a:latin typeface="Twinkl" pitchFamily="2" charset="0"/>
              </a:rPr>
            </a:br>
            <a:r>
              <a:rPr lang="en-GB" sz="4800" dirty="0" smtClean="0">
                <a:latin typeface="Twinkl" pitchFamily="2" charset="0"/>
              </a:rPr>
              <a:t>Miss Rood</a:t>
            </a:r>
            <a:br>
              <a:rPr lang="en-GB" sz="4800" dirty="0" smtClean="0">
                <a:latin typeface="Twinkl" pitchFamily="2" charset="0"/>
              </a:rPr>
            </a:br>
            <a:r>
              <a:rPr lang="en-GB" sz="4800" dirty="0" smtClean="0">
                <a:latin typeface="Twinkl" pitchFamily="2" charset="0"/>
              </a:rPr>
              <a:t>Welcome to Year 1!</a:t>
            </a:r>
            <a:endParaRPr lang="en-GB" sz="4800" dirty="0">
              <a:latin typeface="Twinkl" pitchFamily="2" charset="0"/>
            </a:endParaRPr>
          </a:p>
        </p:txBody>
      </p:sp>
      <p:sp>
        <p:nvSpPr>
          <p:cNvPr id="4" name="AutoShape 2" descr="Image result for morice town primar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Image result for morice town primar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backgroundRemoval t="3500" b="100000" l="0" r="100000"/>
                    </a14:imgEffect>
                  </a14:imgLayer>
                </a14:imgProps>
              </a:ext>
            </a:extLst>
          </a:blip>
          <a:stretch>
            <a:fillRect/>
          </a:stretch>
        </p:blipFill>
        <p:spPr>
          <a:xfrm>
            <a:off x="-119269" y="954156"/>
            <a:ext cx="2793034" cy="2793034"/>
          </a:xfrm>
          <a:prstGeom prst="rect">
            <a:avLst/>
          </a:prstGeom>
        </p:spPr>
      </p:pic>
      <p:pic>
        <p:nvPicPr>
          <p:cNvPr id="3" name="Picture 2"/>
          <p:cNvPicPr>
            <a:picLocks noChangeAspect="1"/>
          </p:cNvPicPr>
          <p:nvPr/>
        </p:nvPicPr>
        <p:blipFill>
          <a:blip r:embed="rId6">
            <a:extLst>
              <a:ext uri="{BEBA8EAE-BF5A-486C-A8C5-ECC9F3942E4B}">
                <a14:imgProps xmlns:a14="http://schemas.microsoft.com/office/drawing/2010/main">
                  <a14:imgLayer r:embed="rId7">
                    <a14:imgEffect>
                      <a14:backgroundRemoval t="0" b="100000" l="0" r="100000"/>
                    </a14:imgEffect>
                  </a14:imgLayer>
                </a14:imgProps>
              </a:ext>
            </a:extLst>
          </a:blip>
          <a:stretch>
            <a:fillRect/>
          </a:stretch>
        </p:blipFill>
        <p:spPr>
          <a:xfrm>
            <a:off x="4208394" y="1239285"/>
            <a:ext cx="3695700" cy="3743325"/>
          </a:xfrm>
          <a:prstGeom prst="rect">
            <a:avLst/>
          </a:prstGeom>
        </p:spPr>
      </p:pic>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618533458"/>
      </p:ext>
    </p:extLst>
  </p:cSld>
  <p:clrMapOvr>
    <a:masterClrMapping/>
  </p:clrMapOvr>
  <mc:AlternateContent xmlns:mc="http://schemas.openxmlformats.org/markup-compatibility/2006">
    <mc:Choice xmlns:p14="http://schemas.microsoft.com/office/powerpoint/2010/main" Requires="p14">
      <p:transition spd="slow" p14:dur="2000" advTm="15905"/>
    </mc:Choice>
    <mc:Fallback>
      <p:transition spd="slow" advTm="1590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8930" y="-191466"/>
            <a:ext cx="10515600" cy="1325563"/>
          </a:xfrm>
        </p:spPr>
        <p:txBody>
          <a:bodyPr>
            <a:normAutofit/>
          </a:bodyPr>
          <a:lstStyle/>
          <a:p>
            <a:pPr algn="ctr"/>
            <a:r>
              <a:rPr lang="en-GB" sz="4000" u="sng" dirty="0" smtClean="0">
                <a:latin typeface="Twinkl" pitchFamily="2" charset="0"/>
              </a:rPr>
              <a:t>Communication</a:t>
            </a:r>
            <a:endParaRPr lang="en-GB" sz="4000" u="sng" dirty="0">
              <a:latin typeface="Twinkl" pitchFamily="2" charset="0"/>
            </a:endParaRPr>
          </a:p>
        </p:txBody>
      </p:sp>
      <p:sp>
        <p:nvSpPr>
          <p:cNvPr id="3" name="Content Placeholder 2"/>
          <p:cNvSpPr>
            <a:spLocks noGrp="1"/>
          </p:cNvSpPr>
          <p:nvPr>
            <p:ph idx="1"/>
          </p:nvPr>
        </p:nvSpPr>
        <p:spPr>
          <a:xfrm>
            <a:off x="418863" y="842549"/>
            <a:ext cx="10515600" cy="3152879"/>
          </a:xfrm>
        </p:spPr>
        <p:txBody>
          <a:bodyPr>
            <a:noAutofit/>
          </a:bodyPr>
          <a:lstStyle/>
          <a:p>
            <a:pPr marL="0" indent="0">
              <a:buNone/>
            </a:pPr>
            <a:r>
              <a:rPr lang="en-GB" sz="2400" u="sng" dirty="0" smtClean="0">
                <a:latin typeface="Twinkl" pitchFamily="2" charset="0"/>
              </a:rPr>
              <a:t>Website</a:t>
            </a:r>
          </a:p>
          <a:p>
            <a:pPr marL="0" indent="0">
              <a:buNone/>
            </a:pPr>
            <a:r>
              <a:rPr lang="en-GB" sz="2400" dirty="0" smtClean="0">
                <a:latin typeface="Twinkl" pitchFamily="2" charset="0"/>
              </a:rPr>
              <a:t>I will update the website as regularly as possible with information for you including dates, reminders, notes and images and summaries of what we have been up to in class.</a:t>
            </a:r>
          </a:p>
          <a:p>
            <a:pPr marL="0" indent="0">
              <a:buNone/>
            </a:pPr>
            <a:r>
              <a:rPr lang="en-GB" sz="2400" dirty="0">
                <a:latin typeface="Twinkl" pitchFamily="2" charset="0"/>
                <a:hlinkClick r:id="rId2"/>
              </a:rPr>
              <a:t>http://</a:t>
            </a:r>
            <a:r>
              <a:rPr lang="en-GB" sz="2400" dirty="0" smtClean="0">
                <a:latin typeface="Twinkl" pitchFamily="2" charset="0"/>
                <a:hlinkClick r:id="rId2"/>
              </a:rPr>
              <a:t>www.moricetownprimary.co.uk/website/home/380553</a:t>
            </a:r>
            <a:r>
              <a:rPr lang="en-GB" sz="2400" dirty="0" smtClean="0">
                <a:latin typeface="Twinkl" pitchFamily="2" charset="0"/>
              </a:rPr>
              <a:t> </a:t>
            </a:r>
          </a:p>
          <a:p>
            <a:pPr marL="0" indent="0">
              <a:buNone/>
            </a:pPr>
            <a:endParaRPr lang="en-GB" sz="2400" dirty="0">
              <a:latin typeface="Twinkl" pitchFamily="2" charset="0"/>
            </a:endParaRPr>
          </a:p>
          <a:p>
            <a:pPr marL="0" indent="0">
              <a:buNone/>
            </a:pPr>
            <a:r>
              <a:rPr lang="en-GB" sz="2400" u="sng" dirty="0" smtClean="0">
                <a:latin typeface="Twinkl" pitchFamily="2" charset="0"/>
              </a:rPr>
              <a:t>Text messages and letters</a:t>
            </a:r>
          </a:p>
          <a:p>
            <a:pPr marL="0" indent="0">
              <a:buNone/>
            </a:pPr>
            <a:r>
              <a:rPr lang="en-GB" sz="2400" dirty="0" smtClean="0">
                <a:latin typeface="Twinkl" pitchFamily="2" charset="0"/>
              </a:rPr>
              <a:t>Any formal communication will be sent out using these methods.</a:t>
            </a:r>
          </a:p>
          <a:p>
            <a:pPr marL="0" indent="0">
              <a:buNone/>
            </a:pPr>
            <a:endParaRPr lang="en-GB" sz="2400" dirty="0">
              <a:latin typeface="Twinkl" pitchFamily="2" charset="0"/>
            </a:endParaRPr>
          </a:p>
          <a:p>
            <a:pPr marL="0" indent="0">
              <a:buNone/>
            </a:pPr>
            <a:r>
              <a:rPr lang="en-GB" sz="2400" u="sng" dirty="0" smtClean="0">
                <a:latin typeface="Twinkl" pitchFamily="2" charset="0"/>
              </a:rPr>
              <a:t>Open door policy </a:t>
            </a:r>
          </a:p>
          <a:p>
            <a:pPr marL="0" indent="0">
              <a:buNone/>
            </a:pPr>
            <a:r>
              <a:rPr lang="en-GB" sz="2400" dirty="0" smtClean="0">
                <a:latin typeface="Twinkl" pitchFamily="2" charset="0"/>
              </a:rPr>
              <a:t>Please feel free to come and see me before or after school with any notices or queries.</a:t>
            </a:r>
          </a:p>
          <a:p>
            <a:pPr marL="0" indent="0">
              <a:buNone/>
            </a:pPr>
            <a:r>
              <a:rPr lang="en-GB" sz="2400" dirty="0" smtClean="0">
                <a:latin typeface="Twinkl" pitchFamily="2" charset="0"/>
              </a:rPr>
              <a:t>My email address is </a:t>
            </a:r>
            <a:r>
              <a:rPr lang="en-GB" sz="2400" dirty="0" smtClean="0">
                <a:latin typeface="Twinkl" pitchFamily="2" charset="0"/>
                <a:hlinkClick r:id="rId3"/>
              </a:rPr>
              <a:t>year1@moricetownprimary.co.uk</a:t>
            </a:r>
            <a:r>
              <a:rPr lang="en-GB" sz="2400" dirty="0" smtClean="0">
                <a:latin typeface="Twinkl" pitchFamily="2" charset="0"/>
              </a:rPr>
              <a:t> if you wish to contact me via email.</a:t>
            </a:r>
            <a:endParaRPr lang="en-GB" sz="2400" dirty="0">
              <a:latin typeface="Twinkl" pitchFamily="2" charset="0"/>
            </a:endParaRPr>
          </a:p>
        </p:txBody>
      </p:sp>
    </p:spTree>
    <p:extLst>
      <p:ext uri="{BB962C8B-B14F-4D97-AF65-F5344CB8AC3E}">
        <p14:creationId xmlns:p14="http://schemas.microsoft.com/office/powerpoint/2010/main" val="6473443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6169" y="0"/>
            <a:ext cx="11034932" cy="2757903"/>
          </a:xfrm>
        </p:spPr>
        <p:txBody>
          <a:bodyPr>
            <a:normAutofit/>
          </a:bodyPr>
          <a:lstStyle/>
          <a:p>
            <a:r>
              <a:rPr lang="en-GB" sz="3200" dirty="0" smtClean="0">
                <a:latin typeface="Twinkl" pitchFamily="2" charset="0"/>
              </a:rPr>
              <a:t>I look forward to seeing you all in September. See if you can complete any of these challenges before you come back:</a:t>
            </a:r>
            <a:endParaRPr lang="en-GB" sz="3200" dirty="0">
              <a:latin typeface="Twinkl" pitchFamily="2" charset="0"/>
            </a:endParaRPr>
          </a:p>
        </p:txBody>
      </p:sp>
      <p:pic>
        <p:nvPicPr>
          <p:cNvPr id="4" name="Picture 3"/>
          <p:cNvPicPr>
            <a:picLocks noChangeAspect="1"/>
          </p:cNvPicPr>
          <p:nvPr/>
        </p:nvPicPr>
        <p:blipFill>
          <a:blip r:embed="rId2"/>
          <a:stretch>
            <a:fillRect/>
          </a:stretch>
        </p:blipFill>
        <p:spPr>
          <a:xfrm>
            <a:off x="247357" y="2510057"/>
            <a:ext cx="3743325" cy="3638550"/>
          </a:xfrm>
          <a:prstGeom prst="rect">
            <a:avLst/>
          </a:prstGeom>
        </p:spPr>
      </p:pic>
      <p:sp>
        <p:nvSpPr>
          <p:cNvPr id="5" name="5-Point Star 4"/>
          <p:cNvSpPr/>
          <p:nvPr/>
        </p:nvSpPr>
        <p:spPr>
          <a:xfrm>
            <a:off x="4642339" y="2158365"/>
            <a:ext cx="1066213" cy="936528"/>
          </a:xfrm>
          <a:prstGeom prst="star5">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5-Point Star 5"/>
          <p:cNvSpPr/>
          <p:nvPr/>
        </p:nvSpPr>
        <p:spPr>
          <a:xfrm>
            <a:off x="4642339" y="3294965"/>
            <a:ext cx="1066213" cy="936528"/>
          </a:xfrm>
          <a:prstGeom prst="star5">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5-Point Star 6"/>
          <p:cNvSpPr/>
          <p:nvPr/>
        </p:nvSpPr>
        <p:spPr>
          <a:xfrm>
            <a:off x="4642339" y="4340246"/>
            <a:ext cx="1066213" cy="936528"/>
          </a:xfrm>
          <a:prstGeom prst="star5">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5-Point Star 7"/>
          <p:cNvSpPr/>
          <p:nvPr/>
        </p:nvSpPr>
        <p:spPr>
          <a:xfrm>
            <a:off x="4642338" y="5557519"/>
            <a:ext cx="1066213" cy="936528"/>
          </a:xfrm>
          <a:prstGeom prst="star5">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5824024" y="2365019"/>
            <a:ext cx="6009979" cy="523220"/>
          </a:xfrm>
          <a:prstGeom prst="rect">
            <a:avLst/>
          </a:prstGeom>
          <a:noFill/>
        </p:spPr>
        <p:txBody>
          <a:bodyPr wrap="none" rtlCol="0">
            <a:spAutoFit/>
          </a:bodyPr>
          <a:lstStyle/>
          <a:p>
            <a:r>
              <a:rPr lang="en-GB" sz="2800" dirty="0" smtClean="0">
                <a:latin typeface="Twinkl" pitchFamily="2" charset="0"/>
              </a:rPr>
              <a:t>Read a book with someone at home. </a:t>
            </a:r>
            <a:endParaRPr lang="en-GB" sz="2800" dirty="0">
              <a:latin typeface="Twinkl" pitchFamily="2" charset="0"/>
            </a:endParaRPr>
          </a:p>
        </p:txBody>
      </p:sp>
      <p:sp>
        <p:nvSpPr>
          <p:cNvPr id="10" name="TextBox 9"/>
          <p:cNvSpPr txBox="1"/>
          <p:nvPr/>
        </p:nvSpPr>
        <p:spPr>
          <a:xfrm>
            <a:off x="5767896" y="3634491"/>
            <a:ext cx="5727850" cy="523220"/>
          </a:xfrm>
          <a:prstGeom prst="rect">
            <a:avLst/>
          </a:prstGeom>
          <a:noFill/>
        </p:spPr>
        <p:txBody>
          <a:bodyPr wrap="none" rtlCol="0">
            <a:spAutoFit/>
          </a:bodyPr>
          <a:lstStyle/>
          <a:p>
            <a:r>
              <a:rPr lang="en-GB" sz="2800" dirty="0" smtClean="0">
                <a:latin typeface="Twinkl" pitchFamily="2" charset="0"/>
              </a:rPr>
              <a:t>Count to 20 and backwards again!</a:t>
            </a:r>
            <a:endParaRPr lang="en-GB" sz="2800" dirty="0">
              <a:latin typeface="Twinkl" pitchFamily="2" charset="0"/>
            </a:endParaRPr>
          </a:p>
        </p:txBody>
      </p:sp>
      <p:sp>
        <p:nvSpPr>
          <p:cNvPr id="11" name="TextBox 10"/>
          <p:cNvSpPr txBox="1"/>
          <p:nvPr/>
        </p:nvSpPr>
        <p:spPr>
          <a:xfrm>
            <a:off x="5767896" y="4557245"/>
            <a:ext cx="6058069" cy="954107"/>
          </a:xfrm>
          <a:prstGeom prst="rect">
            <a:avLst/>
          </a:prstGeom>
          <a:noFill/>
        </p:spPr>
        <p:txBody>
          <a:bodyPr wrap="none" rtlCol="0">
            <a:spAutoFit/>
          </a:bodyPr>
          <a:lstStyle/>
          <a:p>
            <a:r>
              <a:rPr lang="en-GB" sz="2800" dirty="0" smtClean="0">
                <a:latin typeface="Twinkl" pitchFamily="2" charset="0"/>
              </a:rPr>
              <a:t>Balance on one leg for 30 seconds.</a:t>
            </a:r>
          </a:p>
          <a:p>
            <a:r>
              <a:rPr lang="en-GB" sz="2800" dirty="0" smtClean="0">
                <a:latin typeface="Twinkl" pitchFamily="2" charset="0"/>
              </a:rPr>
              <a:t>Can you do it with your eyes closed?</a:t>
            </a:r>
            <a:endParaRPr lang="en-GB" sz="2800" dirty="0">
              <a:latin typeface="Twinkl" pitchFamily="2" charset="0"/>
            </a:endParaRPr>
          </a:p>
        </p:txBody>
      </p:sp>
      <p:sp>
        <p:nvSpPr>
          <p:cNvPr id="12" name="TextBox 11"/>
          <p:cNvSpPr txBox="1"/>
          <p:nvPr/>
        </p:nvSpPr>
        <p:spPr>
          <a:xfrm>
            <a:off x="5708551" y="5743091"/>
            <a:ext cx="6684843" cy="954107"/>
          </a:xfrm>
          <a:prstGeom prst="rect">
            <a:avLst/>
          </a:prstGeom>
          <a:noFill/>
        </p:spPr>
        <p:txBody>
          <a:bodyPr wrap="none" rtlCol="0">
            <a:spAutoFit/>
          </a:bodyPr>
          <a:lstStyle/>
          <a:p>
            <a:r>
              <a:rPr lang="en-GB" sz="2800" dirty="0" smtClean="0">
                <a:latin typeface="Twinkl" pitchFamily="2" charset="0"/>
              </a:rPr>
              <a:t>Write a fact file all about you and bring </a:t>
            </a:r>
          </a:p>
          <a:p>
            <a:r>
              <a:rPr lang="en-GB" sz="2800" dirty="0" smtClean="0">
                <a:latin typeface="Twinkl" pitchFamily="2" charset="0"/>
              </a:rPr>
              <a:t>it in to show me in September!</a:t>
            </a:r>
            <a:endParaRPr lang="en-GB" sz="2800" dirty="0">
              <a:latin typeface="Twinkl" pitchFamily="2" charset="0"/>
            </a:endParaRPr>
          </a:p>
        </p:txBody>
      </p:sp>
    </p:spTree>
    <p:extLst>
      <p:ext uri="{BB962C8B-B14F-4D97-AF65-F5344CB8AC3E}">
        <p14:creationId xmlns:p14="http://schemas.microsoft.com/office/powerpoint/2010/main" val="35863672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1372428" y="1811771"/>
            <a:ext cx="2735745" cy="3274604"/>
          </a:xfrm>
          <a:prstGeom prst="rect">
            <a:avLst/>
          </a:prstGeom>
        </p:spPr>
      </p:pic>
      <p:pic>
        <p:nvPicPr>
          <p:cNvPr id="5" name="Picture 4"/>
          <p:cNvPicPr>
            <a:picLocks noChangeAspect="1"/>
          </p:cNvPicPr>
          <p:nvPr/>
        </p:nvPicPr>
        <p:blipFill>
          <a:blip r:embed="rId5"/>
          <a:stretch>
            <a:fillRect/>
          </a:stretch>
        </p:blipFill>
        <p:spPr>
          <a:xfrm>
            <a:off x="4796044" y="1901900"/>
            <a:ext cx="2975794" cy="3095625"/>
          </a:xfrm>
          <a:prstGeom prst="rect">
            <a:avLst/>
          </a:prstGeom>
        </p:spPr>
      </p:pic>
      <p:sp>
        <p:nvSpPr>
          <p:cNvPr id="6" name="TextBox 5"/>
          <p:cNvSpPr txBox="1"/>
          <p:nvPr/>
        </p:nvSpPr>
        <p:spPr>
          <a:xfrm>
            <a:off x="1658485" y="5274366"/>
            <a:ext cx="2052165" cy="707886"/>
          </a:xfrm>
          <a:prstGeom prst="rect">
            <a:avLst/>
          </a:prstGeom>
          <a:noFill/>
        </p:spPr>
        <p:txBody>
          <a:bodyPr wrap="none" rtlCol="0">
            <a:spAutoFit/>
          </a:bodyPr>
          <a:lstStyle/>
          <a:p>
            <a:pPr algn="ctr"/>
            <a:r>
              <a:rPr lang="en-GB" sz="2000" dirty="0" smtClean="0">
                <a:latin typeface="Twinkl" pitchFamily="2" charset="0"/>
              </a:rPr>
              <a:t>Miss Rood</a:t>
            </a:r>
          </a:p>
          <a:p>
            <a:pPr algn="ctr"/>
            <a:r>
              <a:rPr lang="en-GB" sz="2000" dirty="0" smtClean="0">
                <a:latin typeface="Twinkl" pitchFamily="2" charset="0"/>
              </a:rPr>
              <a:t>Y1 Class Teacher</a:t>
            </a:r>
            <a:endParaRPr lang="en-GB" sz="2000" dirty="0">
              <a:latin typeface="Twinkl" pitchFamily="2" charset="0"/>
            </a:endParaRPr>
          </a:p>
        </p:txBody>
      </p:sp>
      <p:sp>
        <p:nvSpPr>
          <p:cNvPr id="7" name="TextBox 6"/>
          <p:cNvSpPr txBox="1"/>
          <p:nvPr/>
        </p:nvSpPr>
        <p:spPr>
          <a:xfrm>
            <a:off x="4766726" y="5134114"/>
            <a:ext cx="2634055" cy="707886"/>
          </a:xfrm>
          <a:prstGeom prst="rect">
            <a:avLst/>
          </a:prstGeom>
          <a:noFill/>
        </p:spPr>
        <p:txBody>
          <a:bodyPr wrap="none" rtlCol="0">
            <a:spAutoFit/>
          </a:bodyPr>
          <a:lstStyle/>
          <a:p>
            <a:pPr algn="ctr"/>
            <a:r>
              <a:rPr lang="en-GB" sz="2000" dirty="0" smtClean="0">
                <a:latin typeface="Twinkl" pitchFamily="2" charset="0"/>
              </a:rPr>
              <a:t>Mrs Penney</a:t>
            </a:r>
          </a:p>
          <a:p>
            <a:pPr algn="ctr"/>
            <a:r>
              <a:rPr lang="en-GB" sz="2000" dirty="0" smtClean="0">
                <a:latin typeface="Twinkl" pitchFamily="2" charset="0"/>
              </a:rPr>
              <a:t>Y1 Teaching Assistant</a:t>
            </a:r>
            <a:endParaRPr lang="en-GB" sz="2000" dirty="0">
              <a:latin typeface="Twinkl" pitchFamily="2" charset="0"/>
            </a:endParaRPr>
          </a:p>
        </p:txBody>
      </p:sp>
      <p:sp>
        <p:nvSpPr>
          <p:cNvPr id="8" name="TextBox 7"/>
          <p:cNvSpPr txBox="1"/>
          <p:nvPr/>
        </p:nvSpPr>
        <p:spPr>
          <a:xfrm>
            <a:off x="8695995" y="5107610"/>
            <a:ext cx="2634055" cy="707886"/>
          </a:xfrm>
          <a:prstGeom prst="rect">
            <a:avLst/>
          </a:prstGeom>
          <a:noFill/>
        </p:spPr>
        <p:txBody>
          <a:bodyPr wrap="none" rtlCol="0">
            <a:spAutoFit/>
          </a:bodyPr>
          <a:lstStyle/>
          <a:p>
            <a:pPr algn="ctr"/>
            <a:r>
              <a:rPr lang="en-GB" sz="2000" dirty="0" smtClean="0">
                <a:latin typeface="Twinkl" pitchFamily="2" charset="0"/>
              </a:rPr>
              <a:t>Mrs Webb</a:t>
            </a:r>
          </a:p>
          <a:p>
            <a:pPr algn="ctr"/>
            <a:r>
              <a:rPr lang="en-GB" sz="2000" dirty="0" smtClean="0">
                <a:latin typeface="Twinkl" pitchFamily="2" charset="0"/>
              </a:rPr>
              <a:t>Y1 Teaching Assistant</a:t>
            </a:r>
            <a:endParaRPr lang="en-GB" sz="2000" dirty="0">
              <a:latin typeface="Twinkl" pitchFamily="2" charset="0"/>
            </a:endParaRPr>
          </a:p>
        </p:txBody>
      </p:sp>
      <p:pic>
        <p:nvPicPr>
          <p:cNvPr id="9" name="Picture 8"/>
          <p:cNvPicPr>
            <a:picLocks noChangeAspect="1"/>
          </p:cNvPicPr>
          <p:nvPr/>
        </p:nvPicPr>
        <p:blipFill>
          <a:blip r:embed="rId6"/>
          <a:stretch>
            <a:fillRect/>
          </a:stretch>
        </p:blipFill>
        <p:spPr>
          <a:xfrm>
            <a:off x="9030321" y="1901900"/>
            <a:ext cx="2162175" cy="3095625"/>
          </a:xfrm>
          <a:prstGeom prst="rect">
            <a:avLst/>
          </a:prstGeom>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898323918"/>
      </p:ext>
    </p:extLst>
  </p:cSld>
  <p:clrMapOvr>
    <a:masterClrMapping/>
  </p:clrMapOvr>
  <mc:AlternateContent xmlns:mc="http://schemas.openxmlformats.org/markup-compatibility/2006">
    <mc:Choice xmlns:p14="http://schemas.microsoft.com/office/powerpoint/2010/main" Requires="p14">
      <p:transition spd="slow" p14:dur="2000" advTm="32127"/>
    </mc:Choice>
    <mc:Fallback>
      <p:transition spd="slow" advTm="3212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5575" y="4046538"/>
            <a:ext cx="11579225" cy="2574426"/>
          </a:xfrm>
        </p:spPr>
        <p:txBody>
          <a:bodyPr>
            <a:noAutofit/>
          </a:bodyPr>
          <a:lstStyle/>
          <a:p>
            <a:r>
              <a:rPr lang="en-GB" sz="4800" u="sng" dirty="0" smtClean="0">
                <a:latin typeface="Twinkl" pitchFamily="2" charset="0"/>
              </a:rPr>
              <a:t>Information and Dates</a:t>
            </a:r>
            <a:r>
              <a:rPr lang="en-GB" sz="4800" dirty="0" smtClean="0">
                <a:latin typeface="Twinkl" pitchFamily="2" charset="0"/>
              </a:rPr>
              <a:t/>
            </a:r>
            <a:br>
              <a:rPr lang="en-GB" sz="4800" dirty="0" smtClean="0">
                <a:latin typeface="Twinkl" pitchFamily="2" charset="0"/>
              </a:rPr>
            </a:br>
            <a:r>
              <a:rPr lang="en-GB" sz="4000" dirty="0">
                <a:latin typeface="Twinkl" pitchFamily="2" charset="0"/>
              </a:rPr>
              <a:t/>
            </a:r>
            <a:br>
              <a:rPr lang="en-GB" sz="4000" dirty="0">
                <a:latin typeface="Twinkl" pitchFamily="2" charset="0"/>
              </a:rPr>
            </a:br>
            <a:r>
              <a:rPr lang="en-GB" sz="2800" dirty="0" smtClean="0">
                <a:latin typeface="Twinkl" pitchFamily="2" charset="0"/>
              </a:rPr>
              <a:t>Miss Rood</a:t>
            </a:r>
            <a:br>
              <a:rPr lang="en-GB" sz="2800" dirty="0" smtClean="0">
                <a:latin typeface="Twinkl" pitchFamily="2" charset="0"/>
              </a:rPr>
            </a:br>
            <a:r>
              <a:rPr lang="en-GB" sz="2800" dirty="0" smtClean="0">
                <a:latin typeface="Twinkl" pitchFamily="2" charset="0"/>
              </a:rPr>
              <a:t>Mrs Penney and Mrs Webb - Class TAs</a:t>
            </a:r>
            <a:br>
              <a:rPr lang="en-GB" sz="2800" dirty="0" smtClean="0">
                <a:latin typeface="Twinkl" pitchFamily="2" charset="0"/>
              </a:rPr>
            </a:br>
            <a:r>
              <a:rPr lang="en-GB" sz="2800" dirty="0" smtClean="0">
                <a:latin typeface="Twinkl" pitchFamily="2" charset="0"/>
              </a:rPr>
              <a:t>Mr </a:t>
            </a:r>
            <a:r>
              <a:rPr lang="en-GB" sz="2800" dirty="0" err="1" smtClean="0">
                <a:latin typeface="Twinkl" pitchFamily="2" charset="0"/>
              </a:rPr>
              <a:t>Twynam</a:t>
            </a:r>
            <a:r>
              <a:rPr lang="en-GB" sz="2800" dirty="0" smtClean="0">
                <a:latin typeface="Twinkl" pitchFamily="2" charset="0"/>
              </a:rPr>
              <a:t> – PPA Teacher</a:t>
            </a:r>
            <a:br>
              <a:rPr lang="en-GB" sz="2800" dirty="0" smtClean="0">
                <a:latin typeface="Twinkl" pitchFamily="2" charset="0"/>
              </a:rPr>
            </a:br>
            <a:r>
              <a:rPr lang="en-GB" sz="2800" dirty="0">
                <a:latin typeface="Twinkl" pitchFamily="2" charset="0"/>
              </a:rPr>
              <a:t/>
            </a:r>
            <a:br>
              <a:rPr lang="en-GB" sz="2800" dirty="0">
                <a:latin typeface="Twinkl" pitchFamily="2" charset="0"/>
              </a:rPr>
            </a:br>
            <a:r>
              <a:rPr lang="en-GB" sz="2800" dirty="0" smtClean="0">
                <a:latin typeface="Twinkl" pitchFamily="2" charset="0"/>
              </a:rPr>
              <a:t>This year, the provision for children in Year 1 will look very similar to the provision in Foundation to support the transition and the lack of schooling due to the Covid-19 pandemic.</a:t>
            </a:r>
            <a:br>
              <a:rPr lang="en-GB" sz="2800" dirty="0" smtClean="0">
                <a:latin typeface="Twinkl" pitchFamily="2" charset="0"/>
              </a:rPr>
            </a:br>
            <a:r>
              <a:rPr lang="en-GB" sz="2800" dirty="0" smtClean="0">
                <a:latin typeface="Twinkl" pitchFamily="2" charset="0"/>
              </a:rPr>
              <a:t/>
            </a:r>
            <a:br>
              <a:rPr lang="en-GB" sz="2800" dirty="0" smtClean="0">
                <a:latin typeface="Twinkl" pitchFamily="2" charset="0"/>
              </a:rPr>
            </a:br>
            <a:r>
              <a:rPr lang="en-GB" sz="2800" u="sng" dirty="0" smtClean="0">
                <a:latin typeface="Twinkl" pitchFamily="2" charset="0"/>
              </a:rPr>
              <a:t>Phonics Screening:</a:t>
            </a:r>
            <a:r>
              <a:rPr lang="en-GB" sz="2800" dirty="0" smtClean="0">
                <a:latin typeface="Twinkl" pitchFamily="2" charset="0"/>
              </a:rPr>
              <a:t/>
            </a:r>
            <a:br>
              <a:rPr lang="en-GB" sz="2800" dirty="0" smtClean="0">
                <a:latin typeface="Twinkl" pitchFamily="2" charset="0"/>
              </a:rPr>
            </a:br>
            <a:r>
              <a:rPr lang="en-GB" sz="2800" dirty="0" smtClean="0">
                <a:latin typeface="Twinkl" pitchFamily="2" charset="0"/>
              </a:rPr>
              <a:t>Phonics is very important in Year One and we work toward a statutory national test at the end of Year 1 in July 2021. </a:t>
            </a:r>
            <a:br>
              <a:rPr lang="en-GB" sz="2800" dirty="0" smtClean="0">
                <a:latin typeface="Twinkl" pitchFamily="2" charset="0"/>
              </a:rPr>
            </a:br>
            <a:r>
              <a:rPr lang="en-GB" sz="2800" dirty="0" smtClean="0">
                <a:latin typeface="Twinkl" pitchFamily="2" charset="0"/>
              </a:rPr>
              <a:t/>
            </a:r>
            <a:br>
              <a:rPr lang="en-GB" sz="2800" dirty="0" smtClean="0">
                <a:latin typeface="Twinkl" pitchFamily="2" charset="0"/>
              </a:rPr>
            </a:br>
            <a:r>
              <a:rPr lang="en-GB" sz="2800" dirty="0" smtClean="0">
                <a:latin typeface="Twinkl" pitchFamily="2" charset="0"/>
              </a:rPr>
              <a:t>Further details will follow in September</a:t>
            </a:r>
            <a:r>
              <a:rPr lang="en-GB" sz="3600" dirty="0" smtClean="0">
                <a:latin typeface="Twinkl" pitchFamily="2" charset="0"/>
              </a:rPr>
              <a:t>.</a:t>
            </a:r>
            <a:endParaRPr lang="en-GB" sz="3600" dirty="0">
              <a:latin typeface="Twinkl" pitchFamily="2" charset="0"/>
            </a:endParaRPr>
          </a:p>
        </p:txBody>
      </p:sp>
      <p:sp>
        <p:nvSpPr>
          <p:cNvPr id="4" name="AutoShape 2" descr="Image result for morice town primar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Image result for morice town primar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backgroundRemoval t="9840" b="94947" l="0" r="100000"/>
                    </a14:imgEffect>
                  </a14:imgLayer>
                </a14:imgProps>
              </a:ext>
            </a:extLst>
          </a:blip>
          <a:stretch>
            <a:fillRect/>
          </a:stretch>
        </p:blipFill>
        <p:spPr>
          <a:xfrm>
            <a:off x="-276" y="-614914"/>
            <a:ext cx="1924050" cy="3581400"/>
          </a:xfrm>
          <a:prstGeom prst="rect">
            <a:avLst/>
          </a:prstGeom>
        </p:spPr>
      </p:pic>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406436449"/>
      </p:ext>
    </p:extLst>
  </p:cSld>
  <p:clrMapOvr>
    <a:masterClrMapping/>
  </p:clrMapOvr>
  <mc:AlternateContent xmlns:mc="http://schemas.openxmlformats.org/markup-compatibility/2006">
    <mc:Choice xmlns:p14="http://schemas.microsoft.com/office/powerpoint/2010/main" Requires="p14">
      <p:transition spd="slow" p14:dur="2000" advTm="14409"/>
    </mc:Choice>
    <mc:Fallback>
      <p:transition spd="slow" advTm="1440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182" y="-278296"/>
            <a:ext cx="10515600" cy="1325563"/>
          </a:xfrm>
        </p:spPr>
        <p:txBody>
          <a:bodyPr>
            <a:normAutofit/>
          </a:bodyPr>
          <a:lstStyle/>
          <a:p>
            <a:pPr algn="ctr"/>
            <a:r>
              <a:rPr lang="en-GB" u="sng" dirty="0" smtClean="0">
                <a:latin typeface="Twinkl" pitchFamily="2" charset="0"/>
              </a:rPr>
              <a:t>Curriculum</a:t>
            </a:r>
            <a:r>
              <a:rPr lang="en-GB" sz="6000" u="sng" dirty="0" smtClean="0">
                <a:latin typeface="Twinkl" pitchFamily="2" charset="0"/>
              </a:rPr>
              <a:t> </a:t>
            </a:r>
            <a:endParaRPr lang="en-GB" sz="6000" u="sng" dirty="0">
              <a:latin typeface="Twinkl" pitchFamily="2" charset="0"/>
            </a:endParaRPr>
          </a:p>
        </p:txBody>
      </p:sp>
      <p:sp>
        <p:nvSpPr>
          <p:cNvPr id="3" name="Content Placeholder 2"/>
          <p:cNvSpPr>
            <a:spLocks noGrp="1"/>
          </p:cNvSpPr>
          <p:nvPr>
            <p:ph idx="1"/>
          </p:nvPr>
        </p:nvSpPr>
        <p:spPr>
          <a:xfrm>
            <a:off x="300871" y="782223"/>
            <a:ext cx="11378222" cy="5176067"/>
          </a:xfrm>
        </p:spPr>
        <p:txBody>
          <a:bodyPr>
            <a:normAutofit/>
          </a:bodyPr>
          <a:lstStyle/>
          <a:p>
            <a:pPr marL="0" indent="0">
              <a:buNone/>
            </a:pPr>
            <a:r>
              <a:rPr lang="en-GB" sz="2000" u="sng" dirty="0" smtClean="0">
                <a:latin typeface="Twinkl" pitchFamily="2" charset="0"/>
              </a:rPr>
              <a:t>Our topic for the Autumn </a:t>
            </a:r>
            <a:r>
              <a:rPr lang="en-GB" sz="2000" u="sng" dirty="0">
                <a:latin typeface="Twinkl" pitchFamily="2" charset="0"/>
              </a:rPr>
              <a:t>T</a:t>
            </a:r>
            <a:r>
              <a:rPr lang="en-GB" sz="2000" u="sng" dirty="0" smtClean="0">
                <a:latin typeface="Twinkl" pitchFamily="2" charset="0"/>
              </a:rPr>
              <a:t>erm:</a:t>
            </a:r>
          </a:p>
          <a:p>
            <a:pPr marL="0" indent="0" algn="ctr">
              <a:buNone/>
            </a:pPr>
            <a:r>
              <a:rPr lang="en-GB" sz="2000" u="sng" dirty="0" smtClean="0">
                <a:latin typeface="Twinkl" pitchFamily="2" charset="0"/>
              </a:rPr>
              <a:t>Terrific Toys!</a:t>
            </a:r>
          </a:p>
          <a:p>
            <a:pPr marL="0" indent="0">
              <a:buNone/>
            </a:pPr>
            <a:r>
              <a:rPr lang="en-GB" sz="2000" dirty="0" smtClean="0">
                <a:latin typeface="Twinkl" pitchFamily="2" charset="0"/>
              </a:rPr>
              <a:t>Your children will have </a:t>
            </a:r>
            <a:r>
              <a:rPr lang="en-GB" sz="2000" dirty="0">
                <a:latin typeface="Twinkl" pitchFamily="2" charset="0"/>
              </a:rPr>
              <a:t>the opportunity to explore toys through a range of different </a:t>
            </a:r>
            <a:r>
              <a:rPr lang="en-GB" sz="2000" dirty="0" smtClean="0">
                <a:latin typeface="Twinkl" pitchFamily="2" charset="0"/>
              </a:rPr>
              <a:t>activities. They will find out about the history of toys and how these have changed over time, comparing toys from the past to toys today. We will also explore what materials they are made from and use this in our writing.</a:t>
            </a:r>
          </a:p>
          <a:p>
            <a:pPr marL="0" indent="0">
              <a:buNone/>
            </a:pPr>
            <a:r>
              <a:rPr lang="en-GB" sz="2000" dirty="0" smtClean="0">
                <a:latin typeface="Twinkl" pitchFamily="2" charset="0"/>
              </a:rPr>
              <a:t>You will receive a knowledge organiser at the start of each term to inform you what your child will be learning in more detail.</a:t>
            </a:r>
          </a:p>
          <a:p>
            <a:pPr marL="0" indent="0">
              <a:buNone/>
            </a:pPr>
            <a:endParaRPr lang="en-GB" sz="9600" dirty="0">
              <a:latin typeface="Twinkl" pitchFamily="2" charset="0"/>
            </a:endParaRPr>
          </a:p>
          <a:p>
            <a:pPr marL="0" indent="0">
              <a:buNone/>
            </a:pPr>
            <a:endParaRPr lang="en-GB" sz="4300" dirty="0"/>
          </a:p>
          <a:p>
            <a:pPr marL="0" indent="0">
              <a:buNone/>
            </a:pPr>
            <a:endParaRPr lang="en-GB" dirty="0" smtClean="0"/>
          </a:p>
        </p:txBody>
      </p:sp>
      <p:pic>
        <p:nvPicPr>
          <p:cNvPr id="4" name="Picture 3"/>
          <p:cNvPicPr>
            <a:picLocks noChangeAspect="1"/>
          </p:cNvPicPr>
          <p:nvPr/>
        </p:nvPicPr>
        <p:blipFill>
          <a:blip r:embed="rId4"/>
          <a:stretch>
            <a:fillRect/>
          </a:stretch>
        </p:blipFill>
        <p:spPr>
          <a:xfrm>
            <a:off x="3758020" y="3458690"/>
            <a:ext cx="4763127" cy="3293200"/>
          </a:xfrm>
          <a:prstGeom prst="rect">
            <a:avLst/>
          </a:prstGeom>
        </p:spPr>
      </p:pic>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766881510"/>
      </p:ext>
    </p:extLst>
  </p:cSld>
  <p:clrMapOvr>
    <a:masterClrMapping/>
  </p:clrMapOvr>
  <mc:AlternateContent xmlns:mc="http://schemas.openxmlformats.org/markup-compatibility/2006">
    <mc:Choice xmlns:p14="http://schemas.microsoft.com/office/powerpoint/2010/main" Requires="p14">
      <p:transition spd="slow" p14:dur="2000" advTm="3632"/>
    </mc:Choice>
    <mc:Fallback>
      <p:transition spd="slow" advTm="363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5373" y="968849"/>
            <a:ext cx="11436627" cy="3046988"/>
          </a:xfrm>
          <a:prstGeom prst="rect">
            <a:avLst/>
          </a:prstGeom>
        </p:spPr>
        <p:txBody>
          <a:bodyPr wrap="square">
            <a:spAutoFit/>
          </a:bodyPr>
          <a:lstStyle/>
          <a:p>
            <a:r>
              <a:rPr lang="en-GB" sz="2400" u="sng" dirty="0">
                <a:latin typeface="Twinkl" pitchFamily="2" charset="0"/>
              </a:rPr>
              <a:t>Home learning:</a:t>
            </a:r>
          </a:p>
          <a:p>
            <a:r>
              <a:rPr lang="en-GB" sz="2400" dirty="0">
                <a:latin typeface="Twinkl" pitchFamily="2" charset="0"/>
              </a:rPr>
              <a:t>Each term we will set a range of activities for the children to complete at home and are linked to our topic. </a:t>
            </a:r>
            <a:r>
              <a:rPr lang="en-GB" sz="2400" dirty="0" smtClean="0">
                <a:latin typeface="Twinkl" pitchFamily="2" charset="0"/>
              </a:rPr>
              <a:t>There </a:t>
            </a:r>
            <a:r>
              <a:rPr lang="en-GB" sz="2400" dirty="0">
                <a:latin typeface="Twinkl" pitchFamily="2" charset="0"/>
              </a:rPr>
              <a:t>are a range of themed activities and visits that you may wish to complete with your child which support the class topic or theme</a:t>
            </a:r>
            <a:r>
              <a:rPr lang="en-GB" sz="2400" dirty="0" smtClean="0">
                <a:latin typeface="Twinkl" pitchFamily="2" charset="0"/>
              </a:rPr>
              <a:t>.</a:t>
            </a:r>
          </a:p>
          <a:p>
            <a:endParaRPr lang="en-GB" sz="2400" dirty="0">
              <a:latin typeface="Twinkl" pitchFamily="2" charset="0"/>
            </a:endParaRPr>
          </a:p>
          <a:p>
            <a:r>
              <a:rPr lang="en-GB" sz="2400" dirty="0" smtClean="0">
                <a:latin typeface="Twinkl" pitchFamily="2" charset="0"/>
              </a:rPr>
              <a:t>It is the expectation that children will read regularly at home with parents, grandparents, siblings or other family members. You can even record in their diaries if they have read to a teddy, pet or just to themselves! </a:t>
            </a:r>
            <a:r>
              <a:rPr lang="en-GB" sz="2400" dirty="0" smtClean="0">
                <a:latin typeface="Twinkl" pitchFamily="2" charset="0"/>
                <a:sym typeface="Wingdings" panose="05000000000000000000" pitchFamily="2" charset="2"/>
              </a:rPr>
              <a:t> </a:t>
            </a:r>
            <a:endParaRPr lang="en-GB" sz="2400" dirty="0">
              <a:latin typeface="Twinkl" pitchFamily="2" charset="0"/>
            </a:endParaRPr>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Lst>
          </a:blip>
          <a:stretch>
            <a:fillRect/>
          </a:stretch>
        </p:blipFill>
        <p:spPr>
          <a:xfrm>
            <a:off x="9401175" y="3438525"/>
            <a:ext cx="2790825" cy="3419475"/>
          </a:xfrm>
          <a:prstGeom prst="rect">
            <a:avLst/>
          </a:prstGeom>
        </p:spPr>
      </p:pic>
    </p:spTree>
    <p:extLst>
      <p:ext uri="{BB962C8B-B14F-4D97-AF65-F5344CB8AC3E}">
        <p14:creationId xmlns:p14="http://schemas.microsoft.com/office/powerpoint/2010/main" val="41130017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5435" y="0"/>
            <a:ext cx="10515600" cy="1325563"/>
          </a:xfrm>
        </p:spPr>
        <p:txBody>
          <a:bodyPr>
            <a:normAutofit/>
          </a:bodyPr>
          <a:lstStyle/>
          <a:p>
            <a:pPr algn="ctr"/>
            <a:r>
              <a:rPr lang="en-GB" sz="3600" u="sng" dirty="0" smtClean="0">
                <a:latin typeface="Twinkl" pitchFamily="2" charset="0"/>
              </a:rPr>
              <a:t>Spelling and reading books</a:t>
            </a:r>
            <a:endParaRPr lang="en-GB" sz="3600" u="sng" dirty="0">
              <a:latin typeface="Twinkl" pitchFamily="2" charset="0"/>
            </a:endParaRPr>
          </a:p>
        </p:txBody>
      </p:sp>
      <p:sp>
        <p:nvSpPr>
          <p:cNvPr id="3" name="Content Placeholder 2"/>
          <p:cNvSpPr>
            <a:spLocks noGrp="1"/>
          </p:cNvSpPr>
          <p:nvPr>
            <p:ph idx="1"/>
          </p:nvPr>
        </p:nvSpPr>
        <p:spPr>
          <a:xfrm>
            <a:off x="573157" y="1325563"/>
            <a:ext cx="10515600" cy="1705366"/>
          </a:xfrm>
        </p:spPr>
        <p:txBody>
          <a:bodyPr>
            <a:noAutofit/>
          </a:bodyPr>
          <a:lstStyle/>
          <a:p>
            <a:pPr marL="0" indent="0">
              <a:buNone/>
            </a:pPr>
            <a:r>
              <a:rPr lang="en-GB" sz="2400" dirty="0" smtClean="0">
                <a:latin typeface="Twinkl" pitchFamily="2" charset="0"/>
              </a:rPr>
              <a:t>The children are taught a new sound in their daily phonics lessons. They are given the opportunity to practise and rehearse learnt and new sounds and apply this to both reading and spelling. </a:t>
            </a:r>
          </a:p>
          <a:p>
            <a:pPr marL="0" indent="0">
              <a:buNone/>
            </a:pPr>
            <a:endParaRPr lang="en-GB" sz="2400" dirty="0" smtClean="0">
              <a:latin typeface="Twinkl" pitchFamily="2" charset="0"/>
            </a:endParaRPr>
          </a:p>
          <a:p>
            <a:pPr marL="0" indent="0">
              <a:buNone/>
            </a:pPr>
            <a:r>
              <a:rPr lang="en-GB" sz="2400" dirty="0" smtClean="0">
                <a:latin typeface="Twinkl" pitchFamily="2" charset="0"/>
              </a:rPr>
              <a:t>New spellings for the week will be sent home on Friday and tested the following Friday. Please practice them at home as regularly as possible. </a:t>
            </a:r>
          </a:p>
          <a:p>
            <a:pPr marL="0" indent="0">
              <a:buNone/>
            </a:pPr>
            <a:endParaRPr lang="en-GB" sz="2400" dirty="0">
              <a:latin typeface="Twinkl" pitchFamily="2" charset="0"/>
            </a:endParaRPr>
          </a:p>
          <a:p>
            <a:pPr marL="0" indent="0">
              <a:buNone/>
            </a:pPr>
            <a:r>
              <a:rPr lang="en-GB" sz="2400" dirty="0" smtClean="0">
                <a:latin typeface="Twinkl" pitchFamily="2" charset="0"/>
              </a:rPr>
              <a:t>Reading books will be changed regularly when the children have read their book three times. This allows for them to increase their fluency and allows us to monitor their progress. If you read with your child, or they read to you, please record it in their diary. </a:t>
            </a:r>
            <a:endParaRPr lang="en-GB" sz="2400" dirty="0">
              <a:latin typeface="Twinkl" pitchFamily="2" charset="0"/>
            </a:endParaRP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Lst>
          </a:blip>
          <a:stretch>
            <a:fillRect/>
          </a:stretch>
        </p:blipFill>
        <p:spPr>
          <a:xfrm>
            <a:off x="9952383" y="4740805"/>
            <a:ext cx="2239617" cy="2222120"/>
          </a:xfrm>
          <a:prstGeom prst="rect">
            <a:avLst/>
          </a:prstGeom>
        </p:spPr>
      </p:pic>
    </p:spTree>
    <p:extLst>
      <p:ext uri="{BB962C8B-B14F-4D97-AF65-F5344CB8AC3E}">
        <p14:creationId xmlns:p14="http://schemas.microsoft.com/office/powerpoint/2010/main" val="1475522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2400" dirty="0" smtClean="0">
                <a:latin typeface="Twinkl" pitchFamily="2" charset="0"/>
              </a:rPr>
              <a:t>Children, these are the Year 1 spelling words that we assess the children with. </a:t>
            </a:r>
            <a:br>
              <a:rPr lang="en-GB" sz="2400" dirty="0" smtClean="0">
                <a:latin typeface="Twinkl" pitchFamily="2" charset="0"/>
              </a:rPr>
            </a:br>
            <a:r>
              <a:rPr lang="en-GB" sz="2400" dirty="0" smtClean="0">
                <a:latin typeface="Twinkl" pitchFamily="2" charset="0"/>
              </a:rPr>
              <a:t>How many can you already read?</a:t>
            </a:r>
            <a:br>
              <a:rPr lang="en-GB" sz="2400" dirty="0" smtClean="0">
                <a:latin typeface="Twinkl" pitchFamily="2" charset="0"/>
              </a:rPr>
            </a:br>
            <a:r>
              <a:rPr lang="en-GB" sz="2400" dirty="0" smtClean="0">
                <a:latin typeface="Twinkl" pitchFamily="2" charset="0"/>
              </a:rPr>
              <a:t>Have a go over the summer holidays and impress me in September!</a:t>
            </a:r>
            <a:endParaRPr lang="en-GB" sz="2400" dirty="0">
              <a:latin typeface="Twinkl" pitchFamily="2" charset="0"/>
            </a:endParaRPr>
          </a:p>
        </p:txBody>
      </p:sp>
      <p:pic>
        <p:nvPicPr>
          <p:cNvPr id="4" name="Content Placeholder 3"/>
          <p:cNvPicPr>
            <a:picLocks noGrp="1" noChangeAspect="1"/>
          </p:cNvPicPr>
          <p:nvPr>
            <p:ph idx="1"/>
          </p:nvPr>
        </p:nvPicPr>
        <p:blipFill>
          <a:blip r:embed="rId2"/>
          <a:stretch>
            <a:fillRect/>
          </a:stretch>
        </p:blipFill>
        <p:spPr>
          <a:xfrm>
            <a:off x="1664344" y="1589153"/>
            <a:ext cx="8677781" cy="5091392"/>
          </a:xfrm>
          <a:prstGeom prst="rect">
            <a:avLst/>
          </a:prstGeom>
        </p:spPr>
      </p:pic>
    </p:spTree>
    <p:extLst>
      <p:ext uri="{BB962C8B-B14F-4D97-AF65-F5344CB8AC3E}">
        <p14:creationId xmlns:p14="http://schemas.microsoft.com/office/powerpoint/2010/main" val="9110552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644" y="0"/>
            <a:ext cx="10515600" cy="1325563"/>
          </a:xfrm>
        </p:spPr>
        <p:txBody>
          <a:bodyPr>
            <a:normAutofit/>
          </a:bodyPr>
          <a:lstStyle/>
          <a:p>
            <a:pPr algn="ctr"/>
            <a:r>
              <a:rPr lang="en-GB" sz="4000" u="sng" dirty="0" smtClean="0">
                <a:latin typeface="Twinkl" pitchFamily="2" charset="0"/>
              </a:rPr>
              <a:t>Behaviour and Rewards</a:t>
            </a:r>
            <a:endParaRPr lang="en-GB" sz="4000" u="sng" dirty="0">
              <a:latin typeface="Twinkl" pitchFamily="2" charset="0"/>
            </a:endParaRPr>
          </a:p>
        </p:txBody>
      </p:sp>
      <p:sp>
        <p:nvSpPr>
          <p:cNvPr id="3" name="Content Placeholder 2"/>
          <p:cNvSpPr>
            <a:spLocks noGrp="1"/>
          </p:cNvSpPr>
          <p:nvPr>
            <p:ph idx="1"/>
          </p:nvPr>
        </p:nvSpPr>
        <p:spPr>
          <a:xfrm>
            <a:off x="493644" y="1145409"/>
            <a:ext cx="10515600" cy="4351338"/>
          </a:xfrm>
        </p:spPr>
        <p:txBody>
          <a:bodyPr>
            <a:noAutofit/>
          </a:bodyPr>
          <a:lstStyle/>
          <a:p>
            <a:pPr marL="0" indent="0">
              <a:buNone/>
            </a:pPr>
            <a:r>
              <a:rPr lang="en-GB" sz="2400" u="sng" dirty="0" smtClean="0">
                <a:latin typeface="Twinkl" pitchFamily="2" charset="0"/>
              </a:rPr>
              <a:t>Green, Orange, Red </a:t>
            </a:r>
          </a:p>
          <a:p>
            <a:pPr marL="0" indent="0">
              <a:buNone/>
            </a:pPr>
            <a:r>
              <a:rPr lang="en-GB" sz="2400" dirty="0" smtClean="0">
                <a:latin typeface="Twinkl" pitchFamily="2" charset="0"/>
              </a:rPr>
              <a:t>All of the children start with their name on green for good. They move down to orange after a warning if bad behaviour continues and then on to red. If they are on red they receive a time out or miss some of their play time.</a:t>
            </a:r>
          </a:p>
          <a:p>
            <a:pPr marL="0" indent="0">
              <a:buNone/>
            </a:pPr>
            <a:endParaRPr lang="en-GB" sz="2400" u="sng" dirty="0" smtClean="0">
              <a:latin typeface="Twinkl" pitchFamily="2" charset="0"/>
            </a:endParaRPr>
          </a:p>
          <a:p>
            <a:pPr marL="0" indent="0">
              <a:buNone/>
            </a:pPr>
            <a:r>
              <a:rPr lang="en-GB" sz="2400" u="sng" dirty="0" smtClean="0">
                <a:latin typeface="Twinkl" pitchFamily="2" charset="0"/>
              </a:rPr>
              <a:t>Golden Tickets</a:t>
            </a:r>
          </a:p>
          <a:p>
            <a:pPr marL="0" indent="0">
              <a:buNone/>
            </a:pPr>
            <a:r>
              <a:rPr lang="en-GB" sz="2400" dirty="0" smtClean="0">
                <a:latin typeface="Twinkl" pitchFamily="2" charset="0"/>
              </a:rPr>
              <a:t>For good behaviour, being kind, helpful or working hard, the children will receive a ‘golden ticket’. This is a raffle ticket and I draw 2 names out at the end of each week and those children will win a prize! The more tickets they earn, the greater their chance of a prize. </a:t>
            </a:r>
          </a:p>
          <a:p>
            <a:pPr marL="0" indent="0">
              <a:buNone/>
            </a:pPr>
            <a:endParaRPr lang="en-GB" sz="2400" u="sng" dirty="0" smtClean="0">
              <a:latin typeface="Twinkl" pitchFamily="2" charset="0"/>
            </a:endParaRPr>
          </a:p>
          <a:p>
            <a:pPr marL="0" indent="0">
              <a:buNone/>
            </a:pPr>
            <a:r>
              <a:rPr lang="en-GB" sz="2400" u="sng" dirty="0" smtClean="0">
                <a:latin typeface="Twinkl" pitchFamily="2" charset="0"/>
              </a:rPr>
              <a:t>Certificates</a:t>
            </a:r>
          </a:p>
          <a:p>
            <a:pPr marL="0" indent="0">
              <a:buNone/>
            </a:pPr>
            <a:r>
              <a:rPr lang="en-GB" sz="2400" dirty="0" smtClean="0">
                <a:latin typeface="Twinkl" pitchFamily="2" charset="0"/>
              </a:rPr>
              <a:t>Children will also receive certificates in assembly for </a:t>
            </a:r>
            <a:r>
              <a:rPr lang="en-GB" sz="2400" dirty="0" err="1" smtClean="0">
                <a:latin typeface="Twinkl" pitchFamily="2" charset="0"/>
              </a:rPr>
              <a:t>recognistion</a:t>
            </a:r>
            <a:r>
              <a:rPr lang="en-GB" sz="2400" dirty="0" smtClean="0">
                <a:latin typeface="Twinkl" pitchFamily="2" charset="0"/>
              </a:rPr>
              <a:t> of ROARR attributes. </a:t>
            </a:r>
            <a:endParaRPr lang="en-GB" sz="2400" dirty="0">
              <a:latin typeface="Twinkl" pitchFamily="2" charset="0"/>
            </a:endParaRP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Lst>
          </a:blip>
          <a:stretch>
            <a:fillRect/>
          </a:stretch>
        </p:blipFill>
        <p:spPr>
          <a:xfrm>
            <a:off x="9821931" y="3891101"/>
            <a:ext cx="3600450" cy="3562350"/>
          </a:xfrm>
          <a:prstGeom prst="rect">
            <a:avLst/>
          </a:prstGeom>
        </p:spPr>
      </p:pic>
    </p:spTree>
    <p:extLst>
      <p:ext uri="{BB962C8B-B14F-4D97-AF65-F5344CB8AC3E}">
        <p14:creationId xmlns:p14="http://schemas.microsoft.com/office/powerpoint/2010/main" val="8543814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pPr algn="ctr"/>
            <a:r>
              <a:rPr lang="en-GB" sz="4000" u="sng" dirty="0" smtClean="0">
                <a:latin typeface="Twinkl" pitchFamily="2" charset="0"/>
              </a:rPr>
              <a:t>Uniform</a:t>
            </a:r>
            <a:endParaRPr lang="en-GB" sz="4000" u="sng" dirty="0">
              <a:latin typeface="Twinkl" pitchFamily="2" charset="0"/>
            </a:endParaRPr>
          </a:p>
        </p:txBody>
      </p:sp>
      <p:sp>
        <p:nvSpPr>
          <p:cNvPr id="3" name="Content Placeholder 2"/>
          <p:cNvSpPr>
            <a:spLocks noGrp="1"/>
          </p:cNvSpPr>
          <p:nvPr>
            <p:ph idx="1"/>
          </p:nvPr>
        </p:nvSpPr>
        <p:spPr>
          <a:xfrm>
            <a:off x="838200" y="1070251"/>
            <a:ext cx="10515600" cy="5688358"/>
          </a:xfrm>
        </p:spPr>
        <p:txBody>
          <a:bodyPr>
            <a:normAutofit/>
          </a:bodyPr>
          <a:lstStyle/>
          <a:p>
            <a:pPr marL="0" indent="0">
              <a:buNone/>
            </a:pPr>
            <a:r>
              <a:rPr lang="en-GB" dirty="0" smtClean="0">
                <a:latin typeface="Twinkl" pitchFamily="2" charset="0"/>
              </a:rPr>
              <a:t>A polite reminder that correct uniform is expected to be worn and named clearly. This includes </a:t>
            </a:r>
            <a:r>
              <a:rPr lang="en-US" dirty="0" smtClean="0">
                <a:latin typeface="Twinkl" pitchFamily="2" charset="0"/>
              </a:rPr>
              <a:t>stud earrings only, </a:t>
            </a:r>
            <a:r>
              <a:rPr lang="en-US" dirty="0">
                <a:latin typeface="Twinkl" pitchFamily="2" charset="0"/>
              </a:rPr>
              <a:t>no nail vanish, no necklaces/bracelets </a:t>
            </a:r>
            <a:r>
              <a:rPr lang="en-US" dirty="0" err="1" smtClean="0">
                <a:latin typeface="Twinkl" pitchFamily="2" charset="0"/>
              </a:rPr>
              <a:t>etc</a:t>
            </a:r>
            <a:r>
              <a:rPr lang="en-US" dirty="0" smtClean="0">
                <a:latin typeface="Twinkl" pitchFamily="2" charset="0"/>
              </a:rPr>
              <a:t> and appropriate </a:t>
            </a:r>
            <a:r>
              <a:rPr lang="en-US" dirty="0">
                <a:latin typeface="Twinkl" pitchFamily="2" charset="0"/>
              </a:rPr>
              <a:t>hair </a:t>
            </a:r>
            <a:r>
              <a:rPr lang="en-US" dirty="0" smtClean="0">
                <a:latin typeface="Twinkl" pitchFamily="2" charset="0"/>
              </a:rPr>
              <a:t>accessories. </a:t>
            </a:r>
            <a:endParaRPr lang="en-US" dirty="0">
              <a:latin typeface="Twinkl" pitchFamily="2" charset="0"/>
            </a:endParaRPr>
          </a:p>
          <a:p>
            <a:pPr marL="0" indent="0">
              <a:buNone/>
            </a:pPr>
            <a:endParaRPr lang="en-GB" sz="2400" dirty="0" smtClean="0">
              <a:latin typeface="Twinkl" pitchFamily="2" charset="0"/>
            </a:endParaRPr>
          </a:p>
          <a:p>
            <a:pPr marL="0" indent="0">
              <a:buNone/>
            </a:pPr>
            <a:r>
              <a:rPr lang="en-GB" sz="2400" u="sng" dirty="0" smtClean="0">
                <a:latin typeface="Twinkl" pitchFamily="2" charset="0"/>
              </a:rPr>
              <a:t>PE</a:t>
            </a:r>
          </a:p>
          <a:p>
            <a:pPr marL="0" indent="0">
              <a:buNone/>
            </a:pPr>
            <a:r>
              <a:rPr lang="en-GB" sz="2400" dirty="0" smtClean="0">
                <a:latin typeface="Twinkl" pitchFamily="2" charset="0"/>
              </a:rPr>
              <a:t>Our PE days are yet to be confirmed but please ensure your child’s PE kit is in school every day. This includes: a polo shirt, shorts, plimsolls or trainers. </a:t>
            </a:r>
          </a:p>
          <a:p>
            <a:pPr marL="0" indent="0">
              <a:buNone/>
            </a:pPr>
            <a:r>
              <a:rPr lang="en-GB" sz="2400" dirty="0" smtClean="0">
                <a:latin typeface="Twinkl" pitchFamily="2" charset="0"/>
              </a:rPr>
              <a:t>Children may have a tracksuit bottoms for outdoor PE as the weather gets colder. </a:t>
            </a:r>
            <a:endParaRPr lang="en-GB" sz="2400" dirty="0" smtClean="0">
              <a:latin typeface="Twinkl" pitchFamily="2" charset="0"/>
            </a:endParaRPr>
          </a:p>
          <a:p>
            <a:pPr marL="0" indent="0">
              <a:buNone/>
            </a:pPr>
            <a:endParaRPr lang="en-GB" sz="3200" dirty="0">
              <a:latin typeface="Twinkl" pitchFamily="2" charset="0"/>
            </a:endParaRPr>
          </a:p>
          <a:p>
            <a:pPr marL="0" indent="0" algn="ctr">
              <a:buNone/>
            </a:pPr>
            <a:r>
              <a:rPr lang="en-GB" sz="3200" dirty="0" smtClean="0">
                <a:latin typeface="Twinkl" pitchFamily="2" charset="0"/>
              </a:rPr>
              <a:t>Please ensure your child has a book bag and water bottle every day.</a:t>
            </a:r>
            <a:endParaRPr lang="en-GB" sz="3200" dirty="0">
              <a:latin typeface="Twinkl" pitchFamily="2" charset="0"/>
            </a:endParaRPr>
          </a:p>
        </p:txBody>
      </p:sp>
    </p:spTree>
    <p:extLst>
      <p:ext uri="{BB962C8B-B14F-4D97-AF65-F5344CB8AC3E}">
        <p14:creationId xmlns:p14="http://schemas.microsoft.com/office/powerpoint/2010/main" val="5255878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388</TotalTime>
  <Words>878</Words>
  <Application>Microsoft Office PowerPoint</Application>
  <PresentationFormat>Widescreen</PresentationFormat>
  <Paragraphs>60</Paragraphs>
  <Slides>11</Slides>
  <Notes>0</Notes>
  <HiddenSlides>0</HiddenSlides>
  <MMClips>4</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Twinkl</vt:lpstr>
      <vt:lpstr>Wingdings</vt:lpstr>
      <vt:lpstr>Office Theme</vt:lpstr>
      <vt:lpstr>  Morice Town Primary Academy  “Meet the Teacher”      Miss Rood Welcome to Year 1!</vt:lpstr>
      <vt:lpstr>PowerPoint Presentation</vt:lpstr>
      <vt:lpstr>Information and Dates  Miss Rood Mrs Penney and Mrs Webb - Class TAs Mr Twynam – PPA Teacher  This year, the provision for children in Year 1 will look very similar to the provision in Foundation to support the transition and the lack of schooling due to the Covid-19 pandemic.  Phonics Screening: Phonics is very important in Year One and we work toward a statutory national test at the end of Year 1 in July 2021.   Further details will follow in September.</vt:lpstr>
      <vt:lpstr>Curriculum </vt:lpstr>
      <vt:lpstr>PowerPoint Presentation</vt:lpstr>
      <vt:lpstr>Spelling and reading books</vt:lpstr>
      <vt:lpstr>Children, these are the Year 1 spelling words that we assess the children with.  How many can you already read? Have a go over the summer holidays and impress me in September!</vt:lpstr>
      <vt:lpstr>Behaviour and Rewards</vt:lpstr>
      <vt:lpstr>Uniform</vt:lpstr>
      <vt:lpstr>Communication</vt:lpstr>
      <vt:lpstr>I look forward to seeing you all in September. See if you can complete any of these challenges before you come back:</vt:lpstr>
    </vt:vector>
  </TitlesOfParts>
  <Company>The REAch Foundation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 the Teacher</dc:title>
  <dc:creator>Natasha Everitt</dc:creator>
  <cp:lastModifiedBy>Jessica Rood</cp:lastModifiedBy>
  <cp:revision>20</cp:revision>
  <dcterms:created xsi:type="dcterms:W3CDTF">2019-08-10T12:56:34Z</dcterms:created>
  <dcterms:modified xsi:type="dcterms:W3CDTF">2020-07-08T13:55:50Z</dcterms:modified>
</cp:coreProperties>
</file>