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6BEE92E-0C10-4C35-B3E1-1931516E4F24}"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87E6FC-607C-4B92-87C3-ECDC93ABD730}" type="slidenum">
              <a:rPr lang="en-GB" smtClean="0"/>
              <a:t>‹#›</a:t>
            </a:fld>
            <a:endParaRPr lang="en-GB"/>
          </a:p>
        </p:txBody>
      </p:sp>
    </p:spTree>
    <p:extLst>
      <p:ext uri="{BB962C8B-B14F-4D97-AF65-F5344CB8AC3E}">
        <p14:creationId xmlns:p14="http://schemas.microsoft.com/office/powerpoint/2010/main" val="4238102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6BEE92E-0C10-4C35-B3E1-1931516E4F24}"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87E6FC-607C-4B92-87C3-ECDC93ABD730}" type="slidenum">
              <a:rPr lang="en-GB" smtClean="0"/>
              <a:t>‹#›</a:t>
            </a:fld>
            <a:endParaRPr lang="en-GB"/>
          </a:p>
        </p:txBody>
      </p:sp>
    </p:spTree>
    <p:extLst>
      <p:ext uri="{BB962C8B-B14F-4D97-AF65-F5344CB8AC3E}">
        <p14:creationId xmlns:p14="http://schemas.microsoft.com/office/powerpoint/2010/main" val="2502620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6BEE92E-0C10-4C35-B3E1-1931516E4F24}"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87E6FC-607C-4B92-87C3-ECDC93ABD730}" type="slidenum">
              <a:rPr lang="en-GB" smtClean="0"/>
              <a:t>‹#›</a:t>
            </a:fld>
            <a:endParaRPr lang="en-GB"/>
          </a:p>
        </p:txBody>
      </p:sp>
    </p:spTree>
    <p:extLst>
      <p:ext uri="{BB962C8B-B14F-4D97-AF65-F5344CB8AC3E}">
        <p14:creationId xmlns:p14="http://schemas.microsoft.com/office/powerpoint/2010/main" val="251355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6BEE92E-0C10-4C35-B3E1-1931516E4F24}"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87E6FC-607C-4B92-87C3-ECDC93ABD730}" type="slidenum">
              <a:rPr lang="en-GB" smtClean="0"/>
              <a:t>‹#›</a:t>
            </a:fld>
            <a:endParaRPr lang="en-GB"/>
          </a:p>
        </p:txBody>
      </p:sp>
    </p:spTree>
    <p:extLst>
      <p:ext uri="{BB962C8B-B14F-4D97-AF65-F5344CB8AC3E}">
        <p14:creationId xmlns:p14="http://schemas.microsoft.com/office/powerpoint/2010/main" val="2991035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BEE92E-0C10-4C35-B3E1-1931516E4F24}"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87E6FC-607C-4B92-87C3-ECDC93ABD730}" type="slidenum">
              <a:rPr lang="en-GB" smtClean="0"/>
              <a:t>‹#›</a:t>
            </a:fld>
            <a:endParaRPr lang="en-GB"/>
          </a:p>
        </p:txBody>
      </p:sp>
    </p:spTree>
    <p:extLst>
      <p:ext uri="{BB962C8B-B14F-4D97-AF65-F5344CB8AC3E}">
        <p14:creationId xmlns:p14="http://schemas.microsoft.com/office/powerpoint/2010/main" val="144430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6BEE92E-0C10-4C35-B3E1-1931516E4F24}" type="datetimeFigureOut">
              <a:rPr lang="en-GB" smtClean="0"/>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87E6FC-607C-4B92-87C3-ECDC93ABD730}" type="slidenum">
              <a:rPr lang="en-GB" smtClean="0"/>
              <a:t>‹#›</a:t>
            </a:fld>
            <a:endParaRPr lang="en-GB"/>
          </a:p>
        </p:txBody>
      </p:sp>
    </p:spTree>
    <p:extLst>
      <p:ext uri="{BB962C8B-B14F-4D97-AF65-F5344CB8AC3E}">
        <p14:creationId xmlns:p14="http://schemas.microsoft.com/office/powerpoint/2010/main" val="4066370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6BEE92E-0C10-4C35-B3E1-1931516E4F24}" type="datetimeFigureOut">
              <a:rPr lang="en-GB" smtClean="0"/>
              <a:t>02/02/2021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187E6FC-607C-4B92-87C3-ECDC93ABD730}" type="slidenum">
              <a:rPr lang="en-GB" smtClean="0"/>
              <a:t>‹#›</a:t>
            </a:fld>
            <a:endParaRPr lang="en-GB"/>
          </a:p>
        </p:txBody>
      </p:sp>
    </p:spTree>
    <p:extLst>
      <p:ext uri="{BB962C8B-B14F-4D97-AF65-F5344CB8AC3E}">
        <p14:creationId xmlns:p14="http://schemas.microsoft.com/office/powerpoint/2010/main" val="2930891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6BEE92E-0C10-4C35-B3E1-1931516E4F24}" type="datetimeFigureOut">
              <a:rPr lang="en-GB" smtClean="0"/>
              <a:t>02/02/2021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187E6FC-607C-4B92-87C3-ECDC93ABD730}" type="slidenum">
              <a:rPr lang="en-GB" smtClean="0"/>
              <a:t>‹#›</a:t>
            </a:fld>
            <a:endParaRPr lang="en-GB"/>
          </a:p>
        </p:txBody>
      </p:sp>
    </p:spTree>
    <p:extLst>
      <p:ext uri="{BB962C8B-B14F-4D97-AF65-F5344CB8AC3E}">
        <p14:creationId xmlns:p14="http://schemas.microsoft.com/office/powerpoint/2010/main" val="3856146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BEE92E-0C10-4C35-B3E1-1931516E4F24}" type="datetimeFigureOut">
              <a:rPr lang="en-GB" smtClean="0"/>
              <a:t>02/02/2021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187E6FC-607C-4B92-87C3-ECDC93ABD730}" type="slidenum">
              <a:rPr lang="en-GB" smtClean="0"/>
              <a:t>‹#›</a:t>
            </a:fld>
            <a:endParaRPr lang="en-GB"/>
          </a:p>
        </p:txBody>
      </p:sp>
    </p:spTree>
    <p:extLst>
      <p:ext uri="{BB962C8B-B14F-4D97-AF65-F5344CB8AC3E}">
        <p14:creationId xmlns:p14="http://schemas.microsoft.com/office/powerpoint/2010/main" val="2576746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BEE92E-0C10-4C35-B3E1-1931516E4F24}" type="datetimeFigureOut">
              <a:rPr lang="en-GB" smtClean="0"/>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87E6FC-607C-4B92-87C3-ECDC93ABD730}" type="slidenum">
              <a:rPr lang="en-GB" smtClean="0"/>
              <a:t>‹#›</a:t>
            </a:fld>
            <a:endParaRPr lang="en-GB"/>
          </a:p>
        </p:txBody>
      </p:sp>
    </p:spTree>
    <p:extLst>
      <p:ext uri="{BB962C8B-B14F-4D97-AF65-F5344CB8AC3E}">
        <p14:creationId xmlns:p14="http://schemas.microsoft.com/office/powerpoint/2010/main" val="3850311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BEE92E-0C10-4C35-B3E1-1931516E4F24}" type="datetimeFigureOut">
              <a:rPr lang="en-GB" smtClean="0"/>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87E6FC-607C-4B92-87C3-ECDC93ABD730}" type="slidenum">
              <a:rPr lang="en-GB" smtClean="0"/>
              <a:t>‹#›</a:t>
            </a:fld>
            <a:endParaRPr lang="en-GB"/>
          </a:p>
        </p:txBody>
      </p:sp>
    </p:spTree>
    <p:extLst>
      <p:ext uri="{BB962C8B-B14F-4D97-AF65-F5344CB8AC3E}">
        <p14:creationId xmlns:p14="http://schemas.microsoft.com/office/powerpoint/2010/main" val="265125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BEE92E-0C10-4C35-B3E1-1931516E4F24}" type="datetimeFigureOut">
              <a:rPr lang="en-GB" smtClean="0"/>
              <a:t>02/02/2021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87E6FC-607C-4B92-87C3-ECDC93ABD730}" type="slidenum">
              <a:rPr lang="en-GB" smtClean="0"/>
              <a:t>‹#›</a:t>
            </a:fld>
            <a:endParaRPr lang="en-GB"/>
          </a:p>
        </p:txBody>
      </p:sp>
    </p:spTree>
    <p:extLst>
      <p:ext uri="{BB962C8B-B14F-4D97-AF65-F5344CB8AC3E}">
        <p14:creationId xmlns:p14="http://schemas.microsoft.com/office/powerpoint/2010/main" val="1991096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Twinkl Cursive Looped" panose="02000000000000000000" pitchFamily="2" charset="0"/>
              </a:rPr>
              <a:t>World War 2 Posters</a:t>
            </a:r>
            <a:endParaRPr lang="en-GB" dirty="0">
              <a:latin typeface="Twinkl Cursive Looped" panose="02000000000000000000" pitchFamily="2" charset="0"/>
            </a:endParaRPr>
          </a:p>
        </p:txBody>
      </p:sp>
      <p:sp>
        <p:nvSpPr>
          <p:cNvPr id="3" name="Subtitle 2"/>
          <p:cNvSpPr>
            <a:spLocks noGrp="1"/>
          </p:cNvSpPr>
          <p:nvPr>
            <p:ph type="subTitle" idx="1"/>
          </p:nvPr>
        </p:nvSpPr>
        <p:spPr/>
        <p:txBody>
          <a:bodyPr>
            <a:normAutofit/>
          </a:bodyPr>
          <a:lstStyle/>
          <a:p>
            <a:r>
              <a:rPr lang="en-GB" sz="3200" dirty="0" smtClean="0">
                <a:latin typeface="Twinkl Cursive Looped" panose="02000000000000000000" pitchFamily="2" charset="0"/>
              </a:rPr>
              <a:t>IALT – Design a poster to encourage people to have a different point of view.</a:t>
            </a:r>
            <a:endParaRPr lang="en-GB" sz="3200" dirty="0">
              <a:latin typeface="Twinkl Cursive Looped" panose="02000000000000000000" pitchFamily="2" charset="0"/>
            </a:endParaRPr>
          </a:p>
        </p:txBody>
      </p:sp>
    </p:spTree>
    <p:extLst>
      <p:ext uri="{BB962C8B-B14F-4D97-AF65-F5344CB8AC3E}">
        <p14:creationId xmlns:p14="http://schemas.microsoft.com/office/powerpoint/2010/main" val="2366185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winkl Cursive Looped" panose="02000000000000000000" pitchFamily="2" charset="0"/>
              </a:rPr>
              <a:t>Women helping in the war.</a:t>
            </a:r>
            <a:endParaRPr lang="en-GB" dirty="0">
              <a:latin typeface="Twinkl Cursive Looped" panose="02000000000000000000" pitchFamily="2" charset="0"/>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55905" y="1690688"/>
            <a:ext cx="3133718" cy="4351338"/>
          </a:xfrm>
          <a:prstGeom prst="rect">
            <a:avLst/>
          </a:prstGeom>
        </p:spPr>
      </p:pic>
      <p:sp>
        <p:nvSpPr>
          <p:cNvPr id="5" name="TextBox 4"/>
          <p:cNvSpPr txBox="1"/>
          <p:nvPr/>
        </p:nvSpPr>
        <p:spPr>
          <a:xfrm>
            <a:off x="3589623" y="1870364"/>
            <a:ext cx="8380820" cy="3539430"/>
          </a:xfrm>
          <a:prstGeom prst="rect">
            <a:avLst/>
          </a:prstGeom>
          <a:noFill/>
        </p:spPr>
        <p:txBody>
          <a:bodyPr wrap="none" rtlCol="0">
            <a:spAutoFit/>
          </a:bodyPr>
          <a:lstStyle/>
          <a:p>
            <a:r>
              <a:rPr lang="en-GB" sz="2800" dirty="0" smtClean="0">
                <a:latin typeface="Twinkl Cursive Looped" panose="02000000000000000000" pitchFamily="2" charset="0"/>
              </a:rPr>
              <a:t>This poster was to encourage more women to take</a:t>
            </a:r>
          </a:p>
          <a:p>
            <a:r>
              <a:rPr lang="en-GB" sz="2800" dirty="0" smtClean="0">
                <a:latin typeface="Twinkl Cursive Looped" panose="02000000000000000000" pitchFamily="2" charset="0"/>
              </a:rPr>
              <a:t> over men’s jobs in the war. </a:t>
            </a:r>
          </a:p>
          <a:p>
            <a:r>
              <a:rPr lang="en-GB" sz="2800" dirty="0" smtClean="0">
                <a:latin typeface="Twinkl Cursive Looped" panose="02000000000000000000" pitchFamily="2" charset="0"/>
              </a:rPr>
              <a:t> Some women didn’t believe it was</a:t>
            </a:r>
          </a:p>
          <a:p>
            <a:r>
              <a:rPr lang="en-GB" sz="2800" dirty="0" smtClean="0">
                <a:latin typeface="Twinkl Cursive Looped" panose="02000000000000000000" pitchFamily="2" charset="0"/>
              </a:rPr>
              <a:t> important.</a:t>
            </a:r>
          </a:p>
          <a:p>
            <a:endParaRPr lang="en-GB" sz="2800" dirty="0" smtClean="0">
              <a:latin typeface="Twinkl Cursive Looped" panose="02000000000000000000" pitchFamily="2" charset="0"/>
            </a:endParaRPr>
          </a:p>
          <a:p>
            <a:r>
              <a:rPr lang="en-GB" sz="2800" dirty="0" smtClean="0">
                <a:latin typeface="Twinkl Cursive Looped" panose="02000000000000000000" pitchFamily="2" charset="0"/>
              </a:rPr>
              <a:t>Discuss with your partner/adult if this poster would</a:t>
            </a:r>
          </a:p>
          <a:p>
            <a:r>
              <a:rPr lang="en-GB" sz="2800" dirty="0" smtClean="0">
                <a:latin typeface="Twinkl Cursive Looped" panose="02000000000000000000" pitchFamily="2" charset="0"/>
              </a:rPr>
              <a:t> have encouraged you to</a:t>
            </a:r>
          </a:p>
          <a:p>
            <a:r>
              <a:rPr lang="en-GB" sz="2800" dirty="0">
                <a:latin typeface="Twinkl Cursive Looped" panose="02000000000000000000" pitchFamily="2" charset="0"/>
              </a:rPr>
              <a:t>w</a:t>
            </a:r>
            <a:r>
              <a:rPr lang="en-GB" sz="2800" dirty="0" smtClean="0">
                <a:latin typeface="Twinkl Cursive Looped" panose="02000000000000000000" pitchFamily="2" charset="0"/>
              </a:rPr>
              <a:t>ork in the women’s land army.</a:t>
            </a:r>
            <a:endParaRPr lang="en-GB" sz="2800" dirty="0">
              <a:latin typeface="Twinkl Cursive Looped" panose="02000000000000000000" pitchFamily="2" charset="0"/>
            </a:endParaRPr>
          </a:p>
        </p:txBody>
      </p:sp>
    </p:spTree>
    <p:extLst>
      <p:ext uri="{BB962C8B-B14F-4D97-AF65-F5344CB8AC3E}">
        <p14:creationId xmlns:p14="http://schemas.microsoft.com/office/powerpoint/2010/main" val="1848801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winkl Cursive Looped" panose="02000000000000000000" pitchFamily="2" charset="0"/>
              </a:rPr>
              <a:t>Women are as strong as men.</a:t>
            </a:r>
            <a:endParaRPr lang="en-GB" dirty="0">
              <a:latin typeface="Twinkl Cursive Looped" panose="02000000000000000000" pitchFamily="2" charset="0"/>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838200" y="1971098"/>
            <a:ext cx="3327493" cy="4351338"/>
          </a:xfrm>
          <a:prstGeom prst="rect">
            <a:avLst/>
          </a:prstGeom>
        </p:spPr>
      </p:pic>
      <p:sp>
        <p:nvSpPr>
          <p:cNvPr id="5" name="TextBox 4"/>
          <p:cNvSpPr txBox="1"/>
          <p:nvPr/>
        </p:nvSpPr>
        <p:spPr>
          <a:xfrm>
            <a:off x="4530436" y="2306782"/>
            <a:ext cx="7625806" cy="3816429"/>
          </a:xfrm>
          <a:prstGeom prst="rect">
            <a:avLst/>
          </a:prstGeom>
          <a:noFill/>
        </p:spPr>
        <p:txBody>
          <a:bodyPr wrap="none" rtlCol="0">
            <a:spAutoFit/>
          </a:bodyPr>
          <a:lstStyle/>
          <a:p>
            <a:r>
              <a:rPr lang="en-GB" sz="2800" dirty="0" smtClean="0">
                <a:latin typeface="Twinkl Cursive Looped" panose="02000000000000000000" pitchFamily="2" charset="0"/>
              </a:rPr>
              <a:t>This is showing us that women can do a</a:t>
            </a:r>
          </a:p>
          <a:p>
            <a:r>
              <a:rPr lang="en-GB" sz="2800" dirty="0" smtClean="0">
                <a:latin typeface="Twinkl Cursive Looped" panose="02000000000000000000" pitchFamily="2" charset="0"/>
              </a:rPr>
              <a:t> man’s job they are strong</a:t>
            </a:r>
          </a:p>
          <a:p>
            <a:r>
              <a:rPr lang="en-GB" sz="2800" dirty="0" smtClean="0">
                <a:latin typeface="Twinkl Cursive Looped" panose="02000000000000000000" pitchFamily="2" charset="0"/>
              </a:rPr>
              <a:t> enough. They want women to believe</a:t>
            </a:r>
          </a:p>
          <a:p>
            <a:r>
              <a:rPr lang="en-GB" sz="2800" dirty="0" smtClean="0">
                <a:latin typeface="Twinkl Cursive Looped" panose="02000000000000000000" pitchFamily="2" charset="0"/>
              </a:rPr>
              <a:t> they can do it.</a:t>
            </a:r>
          </a:p>
          <a:p>
            <a:endParaRPr lang="en-GB" sz="2800" dirty="0">
              <a:latin typeface="Twinkl Cursive Looped" panose="02000000000000000000" pitchFamily="2" charset="0"/>
            </a:endParaRPr>
          </a:p>
          <a:p>
            <a:r>
              <a:rPr lang="en-GB" sz="2800" dirty="0" smtClean="0">
                <a:latin typeface="Twinkl Cursive Looped" panose="02000000000000000000" pitchFamily="2" charset="0"/>
              </a:rPr>
              <a:t>Discuss this with a partner or adult.</a:t>
            </a:r>
          </a:p>
          <a:p>
            <a:r>
              <a:rPr lang="en-GB" sz="2800" dirty="0" smtClean="0">
                <a:latin typeface="Twinkl Cursive Looped" panose="02000000000000000000" pitchFamily="2" charset="0"/>
              </a:rPr>
              <a:t> Would this encourage you to take the place of </a:t>
            </a:r>
          </a:p>
          <a:p>
            <a:r>
              <a:rPr lang="en-GB" sz="2800" dirty="0">
                <a:latin typeface="Twinkl Cursive Looped" panose="02000000000000000000" pitchFamily="2" charset="0"/>
              </a:rPr>
              <a:t>a</a:t>
            </a:r>
            <a:r>
              <a:rPr lang="en-GB" sz="2800" dirty="0" smtClean="0">
                <a:latin typeface="Twinkl Cursive Looped" panose="02000000000000000000" pitchFamily="2" charset="0"/>
              </a:rPr>
              <a:t> man and try? </a:t>
            </a:r>
          </a:p>
          <a:p>
            <a:endParaRPr lang="en-GB" dirty="0">
              <a:latin typeface="Twinkl Cursive Looped" panose="02000000000000000000" pitchFamily="2" charset="0"/>
            </a:endParaRPr>
          </a:p>
        </p:txBody>
      </p:sp>
    </p:spTree>
    <p:extLst>
      <p:ext uri="{BB962C8B-B14F-4D97-AF65-F5344CB8AC3E}">
        <p14:creationId xmlns:p14="http://schemas.microsoft.com/office/powerpoint/2010/main" val="931925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latin typeface="Twinkl Cursive Looped" panose="02000000000000000000" pitchFamily="2" charset="0"/>
              </a:rPr>
              <a:t>This is an advert from a daily paper put in by the government.</a:t>
            </a:r>
            <a:br>
              <a:rPr lang="en-GB" sz="2800" dirty="0" smtClean="0">
                <a:latin typeface="Twinkl Cursive Looped" panose="02000000000000000000" pitchFamily="2" charset="0"/>
              </a:rPr>
            </a:br>
            <a:r>
              <a:rPr lang="en-GB" sz="2800" dirty="0" smtClean="0">
                <a:latin typeface="Twinkl Cursive Looped" panose="02000000000000000000" pitchFamily="2" charset="0"/>
              </a:rPr>
              <a:t> We are fighting against </a:t>
            </a:r>
            <a:r>
              <a:rPr lang="en-GB" sz="2800" dirty="0" err="1" smtClean="0">
                <a:latin typeface="Twinkl Cursive Looped" panose="02000000000000000000" pitchFamily="2" charset="0"/>
              </a:rPr>
              <a:t>covid</a:t>
            </a:r>
            <a:r>
              <a:rPr lang="en-GB" sz="2800" dirty="0" smtClean="0">
                <a:latin typeface="Twinkl Cursive Looped" panose="02000000000000000000" pitchFamily="2" charset="0"/>
              </a:rPr>
              <a:t> 19.</a:t>
            </a:r>
            <a:endParaRPr lang="en-GB" sz="2800" dirty="0">
              <a:latin typeface="Twinkl Cursive Looped" panose="02000000000000000000" pitchFamily="2" charset="0"/>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838200" y="1991879"/>
            <a:ext cx="3265692" cy="4351338"/>
          </a:xfrm>
          <a:prstGeom prst="rect">
            <a:avLst/>
          </a:prstGeom>
        </p:spPr>
      </p:pic>
      <p:sp>
        <p:nvSpPr>
          <p:cNvPr id="3" name="TextBox 2"/>
          <p:cNvSpPr txBox="1"/>
          <p:nvPr/>
        </p:nvSpPr>
        <p:spPr>
          <a:xfrm>
            <a:off x="4636394" y="1991879"/>
            <a:ext cx="6899646" cy="2031325"/>
          </a:xfrm>
          <a:prstGeom prst="rect">
            <a:avLst/>
          </a:prstGeom>
          <a:noFill/>
        </p:spPr>
        <p:txBody>
          <a:bodyPr wrap="none" rtlCol="0">
            <a:spAutoFit/>
          </a:bodyPr>
          <a:lstStyle/>
          <a:p>
            <a:r>
              <a:rPr lang="en-GB" dirty="0" smtClean="0">
                <a:latin typeface="Twinkl Cursive Looped" panose="02000000000000000000" pitchFamily="2" charset="0"/>
              </a:rPr>
              <a:t>The government want to get people who are not abiding by the</a:t>
            </a:r>
          </a:p>
          <a:p>
            <a:r>
              <a:rPr lang="en-GB" dirty="0" smtClean="0">
                <a:latin typeface="Twinkl Cursive Looped" panose="02000000000000000000" pitchFamily="2" charset="0"/>
              </a:rPr>
              <a:t> lockdown laws to change their ways.</a:t>
            </a:r>
          </a:p>
          <a:p>
            <a:endParaRPr lang="en-GB" dirty="0">
              <a:latin typeface="Twinkl Cursive Looped" panose="02000000000000000000" pitchFamily="2" charset="0"/>
            </a:endParaRPr>
          </a:p>
          <a:p>
            <a:endParaRPr lang="en-GB" dirty="0" smtClean="0">
              <a:latin typeface="Twinkl Cursive Looped" panose="02000000000000000000" pitchFamily="2" charset="0"/>
            </a:endParaRPr>
          </a:p>
          <a:p>
            <a:r>
              <a:rPr lang="en-GB" dirty="0" smtClean="0">
                <a:latin typeface="Twinkl Cursive Looped" panose="02000000000000000000" pitchFamily="2" charset="0"/>
              </a:rPr>
              <a:t>Discuss with a partner or adult. Would this poster make you start </a:t>
            </a:r>
          </a:p>
          <a:p>
            <a:r>
              <a:rPr lang="en-GB" dirty="0" smtClean="0">
                <a:latin typeface="Twinkl Cursive Looped" panose="02000000000000000000" pitchFamily="2" charset="0"/>
              </a:rPr>
              <a:t>to abide by the laws. Why would it make you change your ways</a:t>
            </a:r>
          </a:p>
          <a:p>
            <a:r>
              <a:rPr lang="en-GB" dirty="0" smtClean="0">
                <a:latin typeface="Twinkl Cursive Looped" panose="02000000000000000000" pitchFamily="2" charset="0"/>
              </a:rPr>
              <a:t> or why not?</a:t>
            </a:r>
            <a:endParaRPr lang="en-GB" dirty="0">
              <a:latin typeface="Twinkl Cursive Looped" panose="02000000000000000000" pitchFamily="2" charset="0"/>
            </a:endParaRPr>
          </a:p>
        </p:txBody>
      </p:sp>
    </p:spTree>
    <p:extLst>
      <p:ext uri="{BB962C8B-B14F-4D97-AF65-F5344CB8AC3E}">
        <p14:creationId xmlns:p14="http://schemas.microsoft.com/office/powerpoint/2010/main" val="1176274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latin typeface="Twinkl Cursive Looped" panose="02000000000000000000" pitchFamily="2" charset="0"/>
              </a:rPr>
              <a:t>Roald Dahl wanted to change people’s mind about things with his writing.</a:t>
            </a:r>
            <a:endParaRPr lang="en-GB" sz="2800" dirty="0">
              <a:latin typeface="Twinkl Cursive Looped" panose="02000000000000000000" pitchFamily="2" charset="0"/>
            </a:endParaRPr>
          </a:p>
        </p:txBody>
      </p:sp>
      <p:sp>
        <p:nvSpPr>
          <p:cNvPr id="3" name="Content Placeholder 2"/>
          <p:cNvSpPr>
            <a:spLocks noGrp="1"/>
          </p:cNvSpPr>
          <p:nvPr>
            <p:ph idx="1"/>
          </p:nvPr>
        </p:nvSpPr>
        <p:spPr/>
        <p:txBody>
          <a:bodyPr>
            <a:normAutofit/>
          </a:bodyPr>
          <a:lstStyle/>
          <a:p>
            <a:r>
              <a:rPr lang="en-GB" sz="2000" dirty="0" smtClean="0">
                <a:latin typeface="Twinkl Cursive Looped" panose="02000000000000000000" pitchFamily="2" charset="0"/>
              </a:rPr>
              <a:t>Roald Dahl wrote </a:t>
            </a:r>
            <a:r>
              <a:rPr lang="en-GB" sz="2000" dirty="0" err="1" smtClean="0">
                <a:latin typeface="Twinkl Cursive Looped" panose="02000000000000000000" pitchFamily="2" charset="0"/>
              </a:rPr>
              <a:t>Esio</a:t>
            </a:r>
            <a:r>
              <a:rPr lang="en-GB" sz="2000" dirty="0" smtClean="0">
                <a:latin typeface="Twinkl Cursive Looped" panose="02000000000000000000" pitchFamily="2" charset="0"/>
              </a:rPr>
              <a:t> Trot to highlight how badly tortoises were imported and died years ago.</a:t>
            </a:r>
          </a:p>
          <a:p>
            <a:r>
              <a:rPr lang="en-GB" sz="2000" dirty="0" smtClean="0">
                <a:latin typeface="Twinkl Cursive Looped" panose="02000000000000000000" pitchFamily="2" charset="0"/>
              </a:rPr>
              <a:t>He also wrote The </a:t>
            </a:r>
            <a:r>
              <a:rPr lang="en-GB" sz="2000" dirty="0">
                <a:latin typeface="Twinkl Cursive Looped" panose="02000000000000000000" pitchFamily="2" charset="0"/>
              </a:rPr>
              <a:t>M</a:t>
            </a:r>
            <a:r>
              <a:rPr lang="en-GB" sz="2000" dirty="0" smtClean="0">
                <a:latin typeface="Twinkl Cursive Looped" panose="02000000000000000000" pitchFamily="2" charset="0"/>
              </a:rPr>
              <a:t>agic Finger which was about hunting and the unfairness. In the 2 pictures below you will see how the magic finger changed hunters to ducks with wings and ducks to bigger with arms. The hunters changed the way they thought. Use the link to listen to the story.</a:t>
            </a:r>
          </a:p>
          <a:p>
            <a:pPr marL="0" indent="0">
              <a:buNone/>
            </a:pPr>
            <a:r>
              <a:rPr lang="en-GB" sz="2000" dirty="0"/>
              <a:t>https://www.youtube.com/watch?v=R4mpfPlAIZ0</a:t>
            </a:r>
          </a:p>
          <a:p>
            <a:pPr marL="0" indent="0">
              <a:buNone/>
            </a:pPr>
            <a:r>
              <a:rPr lang="en-GB" sz="2000" dirty="0" smtClean="0">
                <a:latin typeface="Twinkl Cursive Looped" panose="02000000000000000000" pitchFamily="2" charset="0"/>
              </a:rPr>
              <a:t> </a:t>
            </a:r>
            <a:endParaRPr lang="en-GB" sz="2000" dirty="0">
              <a:latin typeface="Twinkl Cursive Looped" panose="02000000000000000000" pitchFamily="2" charset="0"/>
            </a:endParaRPr>
          </a:p>
        </p:txBody>
      </p:sp>
      <p:sp>
        <p:nvSpPr>
          <p:cNvPr id="5" name="Rectangle 3"/>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838200" y="4108361"/>
            <a:ext cx="4429259" cy="2068602"/>
          </a:xfrm>
          <a:prstGeom prst="rect">
            <a:avLst/>
          </a:prstGeom>
        </p:spPr>
      </p:pic>
      <p:pic>
        <p:nvPicPr>
          <p:cNvPr id="9" name="Picture 8"/>
          <p:cNvPicPr/>
          <p:nvPr/>
        </p:nvPicPr>
        <p:blipFill>
          <a:blip r:embed="rId3"/>
          <a:stretch>
            <a:fillRect/>
          </a:stretch>
        </p:blipFill>
        <p:spPr>
          <a:xfrm>
            <a:off x="6676958" y="4108361"/>
            <a:ext cx="4514783" cy="2068602"/>
          </a:xfrm>
          <a:prstGeom prst="rect">
            <a:avLst/>
          </a:prstGeom>
        </p:spPr>
      </p:pic>
    </p:spTree>
    <p:extLst>
      <p:ext uri="{BB962C8B-B14F-4D97-AF65-F5344CB8AC3E}">
        <p14:creationId xmlns:p14="http://schemas.microsoft.com/office/powerpoint/2010/main" val="384485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winkl Cursive Looped" panose="02000000000000000000" pitchFamily="2" charset="0"/>
              </a:rPr>
              <a:t>My </a:t>
            </a:r>
            <a:r>
              <a:rPr lang="en-GB" dirty="0">
                <a:latin typeface="Twinkl Cursive Looped" panose="02000000000000000000" pitchFamily="2" charset="0"/>
              </a:rPr>
              <a:t>P</a:t>
            </a:r>
            <a:r>
              <a:rPr lang="en-GB" dirty="0" smtClean="0">
                <a:latin typeface="Twinkl Cursive Looped" panose="02000000000000000000" pitchFamily="2" charset="0"/>
              </a:rPr>
              <a:t>ropaganda </a:t>
            </a:r>
            <a:r>
              <a:rPr lang="en-GB" dirty="0">
                <a:latin typeface="Twinkl Cursive Looped" panose="02000000000000000000" pitchFamily="2" charset="0"/>
              </a:rPr>
              <a:t>P</a:t>
            </a:r>
            <a:r>
              <a:rPr lang="en-GB" dirty="0" smtClean="0">
                <a:latin typeface="Twinkl Cursive Looped" panose="02000000000000000000" pitchFamily="2" charset="0"/>
              </a:rPr>
              <a:t>oster</a:t>
            </a:r>
            <a:endParaRPr lang="en-GB" dirty="0">
              <a:latin typeface="Twinkl Cursive Looped" panose="02000000000000000000" pitchFamily="2" charset="0"/>
            </a:endParaRPr>
          </a:p>
        </p:txBody>
      </p:sp>
      <p:sp>
        <p:nvSpPr>
          <p:cNvPr id="3" name="Content Placeholder 2"/>
          <p:cNvSpPr>
            <a:spLocks noGrp="1"/>
          </p:cNvSpPr>
          <p:nvPr>
            <p:ph idx="1"/>
          </p:nvPr>
        </p:nvSpPr>
        <p:spPr/>
        <p:txBody>
          <a:bodyPr/>
          <a:lstStyle/>
          <a:p>
            <a:pPr marL="0" indent="0">
              <a:buNone/>
            </a:pPr>
            <a:r>
              <a:rPr lang="en-GB" dirty="0" smtClean="0">
                <a:latin typeface="Twinkl Cursive Looped" panose="02000000000000000000" pitchFamily="2" charset="0"/>
              </a:rPr>
              <a:t>Remember propaganda means to promote a different point of view.</a:t>
            </a:r>
          </a:p>
          <a:p>
            <a:pPr marL="0" indent="0">
              <a:buNone/>
            </a:pPr>
            <a:r>
              <a:rPr lang="en-GB" u="sng" dirty="0" smtClean="0">
                <a:latin typeface="Twinkl Cursive Looped" panose="02000000000000000000" pitchFamily="2" charset="0"/>
              </a:rPr>
              <a:t>Task</a:t>
            </a:r>
          </a:p>
          <a:p>
            <a:pPr marL="0" indent="0">
              <a:buNone/>
            </a:pPr>
            <a:r>
              <a:rPr lang="en-GB" sz="2000" dirty="0" smtClean="0">
                <a:latin typeface="Twinkl Cursive Looped" panose="02000000000000000000" pitchFamily="2" charset="0"/>
              </a:rPr>
              <a:t>In your pack there is a piece of blank paper. Use this to design your own poster. Think what is important to you. What would you like people to take more seriously. You can choose a WW2 issue for your poster , </a:t>
            </a:r>
            <a:r>
              <a:rPr lang="en-GB" sz="2000" dirty="0" err="1" smtClean="0">
                <a:latin typeface="Twinkl Cursive Looped" panose="02000000000000000000" pitchFamily="2" charset="0"/>
              </a:rPr>
              <a:t>Covid</a:t>
            </a:r>
            <a:r>
              <a:rPr lang="en-GB" sz="2000" dirty="0" smtClean="0">
                <a:latin typeface="Twinkl Cursive Looped" panose="02000000000000000000" pitchFamily="2" charset="0"/>
              </a:rPr>
              <a:t> rules or hunting. You can choose your own topic. Here are some ideas that may help.</a:t>
            </a:r>
          </a:p>
          <a:p>
            <a:r>
              <a:rPr lang="en-GB" sz="2000" dirty="0" smtClean="0">
                <a:latin typeface="Twinkl Cursive Looped" panose="02000000000000000000" pitchFamily="2" charset="0"/>
              </a:rPr>
              <a:t>Conservation             Global Warming</a:t>
            </a:r>
          </a:p>
          <a:p>
            <a:r>
              <a:rPr lang="en-GB" sz="2000" dirty="0" smtClean="0">
                <a:latin typeface="Twinkl Cursive Looped" panose="02000000000000000000" pitchFamily="2" charset="0"/>
              </a:rPr>
              <a:t>Recycling                  Endangered species.</a:t>
            </a:r>
          </a:p>
          <a:p>
            <a:r>
              <a:rPr lang="en-GB" sz="2000" dirty="0" smtClean="0">
                <a:latin typeface="Twinkl Cursive Looped" panose="02000000000000000000" pitchFamily="2" charset="0"/>
              </a:rPr>
              <a:t>Deforestation </a:t>
            </a:r>
          </a:p>
          <a:p>
            <a:pPr marL="0" indent="0">
              <a:buNone/>
            </a:pPr>
            <a:r>
              <a:rPr lang="en-GB" sz="2000" dirty="0" smtClean="0">
                <a:latin typeface="Twinkl Cursive Looped" panose="02000000000000000000" pitchFamily="2" charset="0"/>
              </a:rPr>
              <a:t>Choose what is </a:t>
            </a:r>
            <a:r>
              <a:rPr lang="en-GB" sz="2000" b="1" i="1" dirty="0" smtClean="0">
                <a:latin typeface="Twinkl Cursive Looped" panose="02000000000000000000" pitchFamily="2" charset="0"/>
              </a:rPr>
              <a:t>important to you </a:t>
            </a:r>
            <a:r>
              <a:rPr lang="en-GB" sz="2000" dirty="0" smtClean="0">
                <a:latin typeface="Twinkl Cursive Looped" panose="02000000000000000000" pitchFamily="2" charset="0"/>
              </a:rPr>
              <a:t>and design your poster.</a:t>
            </a:r>
            <a:endParaRPr lang="en-GB" sz="2000" dirty="0">
              <a:latin typeface="Twinkl Cursive Looped" panose="02000000000000000000" pitchFamily="2" charset="0"/>
            </a:endParaRPr>
          </a:p>
        </p:txBody>
      </p:sp>
    </p:spTree>
    <p:extLst>
      <p:ext uri="{BB962C8B-B14F-4D97-AF65-F5344CB8AC3E}">
        <p14:creationId xmlns:p14="http://schemas.microsoft.com/office/powerpoint/2010/main" val="1641543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388</Words>
  <Application>Microsoft Office PowerPoint</Application>
  <PresentationFormat>Widescreen</PresentationFormat>
  <Paragraphs>41</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Twinkl Cursive Looped</vt:lpstr>
      <vt:lpstr>Office Theme</vt:lpstr>
      <vt:lpstr>World War 2 Posters</vt:lpstr>
      <vt:lpstr>Women helping in the war.</vt:lpstr>
      <vt:lpstr>Women are as strong as men.</vt:lpstr>
      <vt:lpstr>This is an advert from a daily paper put in by the government.  We are fighting against covid 19.</vt:lpstr>
      <vt:lpstr>Roald Dahl wanted to change people’s mind about things with his writing.</vt:lpstr>
      <vt:lpstr>My Propaganda Poster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2 Posters</dc:title>
  <dc:creator>LynnHall</dc:creator>
  <cp:lastModifiedBy>LynnHall</cp:lastModifiedBy>
  <cp:revision>9</cp:revision>
  <dcterms:created xsi:type="dcterms:W3CDTF">2021-02-02T15:16:09Z</dcterms:created>
  <dcterms:modified xsi:type="dcterms:W3CDTF">2021-02-02T17:01:42Z</dcterms:modified>
</cp:coreProperties>
</file>