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71" r:id="rId4"/>
    <p:sldId id="272" r:id="rId5"/>
    <p:sldId id="273" r:id="rId6"/>
    <p:sldId id="274" r:id="rId7"/>
    <p:sldId id="275" r:id="rId8"/>
    <p:sldId id="276" r:id="rId9"/>
    <p:sldId id="277" r:id="rId10"/>
    <p:sldId id="280" r:id="rId11"/>
    <p:sldId id="278" r:id="rId12"/>
    <p:sldId id="279" r:id="rId13"/>
    <p:sldId id="267" r:id="rId14"/>
  </p:sldIdLst>
  <p:sldSz cx="9144000" cy="6858000" type="screen4x3"/>
  <p:notesSz cx="6858000" cy="9144000"/>
  <p:embeddedFontLst>
    <p:embeddedFont>
      <p:font typeface="Twinkl" panose="020B0604020202020204" pitchFamily="2" charset="0"/>
      <p:regular r:id="rId17"/>
      <p:bold r:id="rId18"/>
    </p:embeddedFont>
    <p:embeddedFont>
      <p:font typeface="Calibri" panose="020F0502020204030204" pitchFamily="34" charset="0"/>
      <p:regular r:id="rId19"/>
      <p:bold r:id="rId20"/>
      <p:italic r:id="rId21"/>
      <p:boldItalic r:id="rId22"/>
    </p:embeddedFont>
    <p:embeddedFont>
      <p:font typeface="Twinkl SemiBold" pitchFamily="2" charset="0"/>
      <p:bold r:id="rId23"/>
    </p:embeddedFont>
    <p:embeddedFont>
      <p:font typeface="Sassoon Infant Rg" panose="02000503030000020003" pitchFamily="50" charset="0"/>
      <p:regular r:id="rId24"/>
      <p:bold r:id="rId25"/>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115"/>
    <a:srgbClr val="2BB8BA"/>
    <a:srgbClr val="E94D15"/>
    <a:srgbClr val="FFFFFF"/>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94660"/>
  </p:normalViewPr>
  <p:slideViewPr>
    <p:cSldViewPr snapToGrid="0">
      <p:cViewPr varScale="1">
        <p:scale>
          <a:sx n="70" d="100"/>
          <a:sy n="70" d="100"/>
        </p:scale>
        <p:origin x="120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048AF88-0164-47DB-ABBC-03722DBDEB29}" type="datetimeFigureOut">
              <a:rPr lang="en-GB"/>
              <a:pPr>
                <a:defRPr/>
              </a:pPr>
              <a:t>10/02/2021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A93D0E2-E1B1-4DB4-B551-9D8BFD5BC461}" type="slidenum">
              <a:rPr lang="en-GB"/>
              <a:pPr>
                <a:defRPr/>
              </a:pPr>
              <a:t>‹#›</a:t>
            </a:fld>
            <a:endParaRPr lang="en-GB"/>
          </a:p>
        </p:txBody>
      </p:sp>
    </p:spTree>
    <p:extLst>
      <p:ext uri="{BB962C8B-B14F-4D97-AF65-F5344CB8AC3E}">
        <p14:creationId xmlns:p14="http://schemas.microsoft.com/office/powerpoint/2010/main" val="329081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46E7DF5-35ED-4546-B72C-1F5709FBE84B}" type="datetimeFigureOut">
              <a:rPr lang="en-GB"/>
              <a:pPr>
                <a:defRPr/>
              </a:pPr>
              <a:t>10/02/2021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E6C137B-721D-4D4C-BA86-23B54C2F732B}" type="slidenum">
              <a:rPr lang="en-GB"/>
              <a:pPr>
                <a:defRPr/>
              </a:pPr>
              <a:t>‹#›</a:t>
            </a:fld>
            <a:endParaRPr lang="en-GB"/>
          </a:p>
        </p:txBody>
      </p:sp>
    </p:spTree>
    <p:extLst>
      <p:ext uri="{BB962C8B-B14F-4D97-AF65-F5344CB8AC3E}">
        <p14:creationId xmlns:p14="http://schemas.microsoft.com/office/powerpoint/2010/main" val="37690577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Teacher Note - You may wish to search for a news report about the evacuation of Dunkirk for your class to listen to.</a:t>
            </a:r>
          </a:p>
          <a:p>
            <a:endParaRPr lang="en-GB" altLang="en-US" smtClean="0"/>
          </a:p>
        </p:txBody>
      </p:sp>
      <p:sp>
        <p:nvSpPr>
          <p:cNvPr id="4" name="Slide Number Placeholder 3"/>
          <p:cNvSpPr>
            <a:spLocks noGrp="1"/>
          </p:cNvSpPr>
          <p:nvPr>
            <p:ph type="sldNum" sz="quarter" idx="5"/>
          </p:nvPr>
        </p:nvSpPr>
        <p:spPr/>
        <p:txBody>
          <a:bodyPr/>
          <a:lstStyle/>
          <a:p>
            <a:pPr>
              <a:defRPr/>
            </a:pPr>
            <a:fld id="{415CAFBB-5B00-44C3-84A8-5DFA30B5F122}" type="slidenum">
              <a:rPr lang="en-GB" smtClean="0"/>
              <a:pPr>
                <a:defRPr/>
              </a:pPr>
              <a:t>9</a:t>
            </a:fld>
            <a:endParaRPr lang="en-GB"/>
          </a:p>
        </p:txBody>
      </p:sp>
    </p:spTree>
    <p:extLst>
      <p:ext uri="{BB962C8B-B14F-4D97-AF65-F5344CB8AC3E}">
        <p14:creationId xmlns:p14="http://schemas.microsoft.com/office/powerpoint/2010/main" val="78929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Teacher Note - You may wish to search for a recording of Churchill's famous speech for your class to listen to.</a:t>
            </a:r>
          </a:p>
        </p:txBody>
      </p:sp>
      <p:sp>
        <p:nvSpPr>
          <p:cNvPr id="4" name="Slide Number Placeholder 3"/>
          <p:cNvSpPr>
            <a:spLocks noGrp="1"/>
          </p:cNvSpPr>
          <p:nvPr>
            <p:ph type="sldNum" sz="quarter" idx="5"/>
          </p:nvPr>
        </p:nvSpPr>
        <p:spPr/>
        <p:txBody>
          <a:bodyPr/>
          <a:lstStyle/>
          <a:p>
            <a:pPr>
              <a:defRPr/>
            </a:pPr>
            <a:fld id="{EFA1A8F4-2545-40E1-B398-7B613641F4BE}" type="slidenum">
              <a:rPr lang="en-GB" smtClean="0"/>
              <a:pPr>
                <a:defRPr/>
              </a:pPr>
              <a:t>10</a:t>
            </a:fld>
            <a:endParaRPr lang="en-GB"/>
          </a:p>
        </p:txBody>
      </p:sp>
    </p:spTree>
    <p:extLst>
      <p:ext uri="{BB962C8B-B14F-4D97-AF65-F5344CB8AC3E}">
        <p14:creationId xmlns:p14="http://schemas.microsoft.com/office/powerpoint/2010/main" val="2591503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49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160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56718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3432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0033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6" name="Title 20"/>
          <p:cNvSpPr>
            <a:spLocks noGrp="1"/>
          </p:cNvSpPr>
          <p:nvPr>
            <p:ph type="title"/>
          </p:nvPr>
        </p:nvSpPr>
        <p:spPr>
          <a:xfrm>
            <a:off x="457200" y="479425"/>
            <a:ext cx="8220075" cy="993775"/>
          </a:xfrm>
        </p:spPr>
        <p:txBody>
          <a:bodyPr/>
          <a:lstStyle/>
          <a:p>
            <a:pPr eaLnBrk="1" hangingPunct="1"/>
            <a:r>
              <a:rPr lang="en-GB" altLang="en-US" sz="3600" smtClean="0"/>
              <a:t>Churchill’s Speech</a:t>
            </a:r>
          </a:p>
        </p:txBody>
      </p:sp>
      <p:sp>
        <p:nvSpPr>
          <p:cNvPr id="20" name="Rectangle 19"/>
          <p:cNvSpPr/>
          <p:nvPr/>
        </p:nvSpPr>
        <p:spPr>
          <a:xfrm>
            <a:off x="5394325" y="1458913"/>
            <a:ext cx="3128963" cy="4794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8" name="Rectangle 4"/>
          <p:cNvSpPr>
            <a:spLocks noChangeArrowheads="1"/>
          </p:cNvSpPr>
          <p:nvPr/>
        </p:nvSpPr>
        <p:spPr bwMode="auto">
          <a:xfrm>
            <a:off x="5476875" y="1520825"/>
            <a:ext cx="29638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chemeClr val="bg1"/>
                </a:solidFill>
              </a:rPr>
              <a:t>One of Winston Churchill’s most famous speeches including the quote, ‘we shall fight them on the beaches’ came after the Dunkirk Evacuation. It was all about staying strong and not giving in easily.</a:t>
            </a:r>
          </a:p>
        </p:txBody>
      </p:sp>
      <p:pic>
        <p:nvPicPr>
          <p:cNvPr id="18439" name="Picture 1"/>
          <p:cNvPicPr>
            <a:picLocks noChangeAspect="1"/>
          </p:cNvPicPr>
          <p:nvPr/>
        </p:nvPicPr>
        <p:blipFill>
          <a:blip r:embed="rId3">
            <a:extLst>
              <a:ext uri="{28A0092B-C50C-407E-A947-70E740481C1C}">
                <a14:useLocalDpi xmlns:a14="http://schemas.microsoft.com/office/drawing/2010/main" val="0"/>
              </a:ext>
            </a:extLst>
          </a:blip>
          <a:srcRect l="9756" t="-3751" r="9756"/>
          <a:stretch>
            <a:fillRect/>
          </a:stretch>
        </p:blipFill>
        <p:spPr bwMode="auto">
          <a:xfrm>
            <a:off x="609600" y="1450975"/>
            <a:ext cx="4645025" cy="4789488"/>
          </a:xfrm>
          <a:prstGeom prst="rect">
            <a:avLst/>
          </a:prstGeom>
          <a:solidFill>
            <a:srgbClr val="F08115"/>
          </a:solidFill>
          <a:ln w="38100">
            <a:solidFill>
              <a:schemeClr val="bg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4" name="Title 20"/>
          <p:cNvSpPr>
            <a:spLocks noGrp="1"/>
          </p:cNvSpPr>
          <p:nvPr>
            <p:ph type="title"/>
          </p:nvPr>
        </p:nvSpPr>
        <p:spPr>
          <a:xfrm>
            <a:off x="457200" y="479425"/>
            <a:ext cx="8220075" cy="993775"/>
          </a:xfrm>
        </p:spPr>
        <p:txBody>
          <a:bodyPr/>
          <a:lstStyle/>
          <a:p>
            <a:pPr eaLnBrk="1" hangingPunct="1"/>
            <a:r>
              <a:rPr lang="en-GB" altLang="en-US" sz="3600" smtClean="0">
                <a:latin typeface="Twinkl" pitchFamily="2" charset="0"/>
              </a:rPr>
              <a:t>The Dunkirk Spirit</a:t>
            </a:r>
            <a:endParaRPr lang="en-GB" altLang="en-US" sz="3600" smtClean="0"/>
          </a:p>
        </p:txBody>
      </p:sp>
      <p:sp>
        <p:nvSpPr>
          <p:cNvPr id="20" name="Rectangle 19"/>
          <p:cNvSpPr/>
          <p:nvPr/>
        </p:nvSpPr>
        <p:spPr>
          <a:xfrm>
            <a:off x="614363" y="1458913"/>
            <a:ext cx="7899400" cy="10080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6" name="Rectangle 4"/>
          <p:cNvSpPr>
            <a:spLocks noChangeArrowheads="1"/>
          </p:cNvSpPr>
          <p:nvPr/>
        </p:nvSpPr>
        <p:spPr bwMode="auto">
          <a:xfrm>
            <a:off x="695325" y="1520825"/>
            <a:ext cx="77200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600">
                <a:solidFill>
                  <a:schemeClr val="bg1"/>
                </a:solidFill>
              </a:rPr>
              <a:t>The Dunkirk spirit is a phrase that is still used today and its origins lie in the Dunkirk Evacuation.</a:t>
            </a:r>
          </a:p>
        </p:txBody>
      </p:sp>
      <p:sp>
        <p:nvSpPr>
          <p:cNvPr id="19" name="Rounded Rectangle 18"/>
          <p:cNvSpPr/>
          <p:nvPr/>
        </p:nvSpPr>
        <p:spPr>
          <a:xfrm>
            <a:off x="741363" y="5438775"/>
            <a:ext cx="2887662" cy="704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rgbClr val="2BB8BA"/>
                </a:solidFill>
              </a:rPr>
              <a:t>Think About it</a:t>
            </a:r>
          </a:p>
        </p:txBody>
      </p:sp>
      <p:sp>
        <p:nvSpPr>
          <p:cNvPr id="22" name="Rectangular Callout 21"/>
          <p:cNvSpPr/>
          <p:nvPr/>
        </p:nvSpPr>
        <p:spPr>
          <a:xfrm>
            <a:off x="744538" y="1595438"/>
            <a:ext cx="2871787" cy="3651250"/>
          </a:xfrm>
          <a:prstGeom prst="wedgeRectCallout">
            <a:avLst/>
          </a:prstGeom>
          <a:solidFill>
            <a:srgbClr val="E94D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dirty="0"/>
              <a:t>What do you think this phrase means? </a:t>
            </a:r>
          </a:p>
          <a:p>
            <a:pPr algn="ctr" eaLnBrk="1" fontAlgn="auto" hangingPunct="1">
              <a:spcBef>
                <a:spcPts val="0"/>
              </a:spcBef>
              <a:spcAft>
                <a:spcPts val="0"/>
              </a:spcAft>
              <a:defRPr/>
            </a:pPr>
            <a:endParaRPr lang="en-GB" sz="2000" dirty="0"/>
          </a:p>
          <a:p>
            <a:pPr algn="ctr" eaLnBrk="1" fontAlgn="auto" hangingPunct="1">
              <a:spcBef>
                <a:spcPts val="0"/>
              </a:spcBef>
              <a:spcAft>
                <a:spcPts val="0"/>
              </a:spcAft>
              <a:defRPr/>
            </a:pPr>
            <a:r>
              <a:rPr lang="en-GB" sz="2000" dirty="0"/>
              <a:t>What characteristics did the people in </a:t>
            </a:r>
          </a:p>
          <a:p>
            <a:pPr algn="ctr" eaLnBrk="1" fontAlgn="auto" hangingPunct="1">
              <a:spcBef>
                <a:spcPts val="0"/>
              </a:spcBef>
              <a:spcAft>
                <a:spcPts val="0"/>
              </a:spcAft>
              <a:defRPr/>
            </a:pPr>
            <a:r>
              <a:rPr lang="en-GB" sz="2000" dirty="0"/>
              <a:t>the Dunkirk </a:t>
            </a:r>
          </a:p>
          <a:p>
            <a:pPr algn="ctr" eaLnBrk="1" fontAlgn="auto" hangingPunct="1">
              <a:spcBef>
                <a:spcPts val="0"/>
              </a:spcBef>
              <a:spcAft>
                <a:spcPts val="0"/>
              </a:spcAft>
              <a:defRPr/>
            </a:pPr>
            <a:r>
              <a:rPr lang="en-GB" sz="2000" dirty="0"/>
              <a:t>evacuation have?</a:t>
            </a:r>
            <a:endParaRPr lang="en-GB" sz="2000" dirty="0">
              <a:solidFill>
                <a:srgbClr val="00B050"/>
              </a:solidFill>
            </a:endParaRPr>
          </a:p>
        </p:txBody>
      </p:sp>
      <p:sp>
        <p:nvSpPr>
          <p:cNvPr id="10" name="Rounded Rectangle 9"/>
          <p:cNvSpPr/>
          <p:nvPr/>
        </p:nvSpPr>
        <p:spPr>
          <a:xfrm>
            <a:off x="5588000" y="5438775"/>
            <a:ext cx="2889250" cy="704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rgbClr val="2BB8BA"/>
                </a:solidFill>
              </a:rPr>
              <a:t>Think About it</a:t>
            </a:r>
          </a:p>
        </p:txBody>
      </p:sp>
      <p:sp>
        <p:nvSpPr>
          <p:cNvPr id="11" name="Rectangular Callout 10"/>
          <p:cNvSpPr/>
          <p:nvPr/>
        </p:nvSpPr>
        <p:spPr>
          <a:xfrm>
            <a:off x="3746500" y="1595438"/>
            <a:ext cx="4718050" cy="3651250"/>
          </a:xfrm>
          <a:prstGeom prst="wedgeRectCallout">
            <a:avLst>
              <a:gd name="adj1" fmla="val -8262"/>
              <a:gd name="adj2" fmla="val 62500"/>
            </a:avLst>
          </a:prstGeom>
          <a:solidFill>
            <a:srgbClr val="E94D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dirty="0">
                <a:solidFill>
                  <a:schemeClr val="bg1"/>
                </a:solidFill>
              </a:rPr>
              <a:t>‘The Dunkirk Spirit’ means having determination in a difficult or dangerous situation. This often means helping each other and coming together as a group or community to get through difficult times such as a flood.</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2" grpId="0" animBg="1"/>
      <p:bldP spid="22"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32" name="Title 20"/>
          <p:cNvSpPr>
            <a:spLocks noGrp="1"/>
          </p:cNvSpPr>
          <p:nvPr>
            <p:ph type="title"/>
          </p:nvPr>
        </p:nvSpPr>
        <p:spPr>
          <a:xfrm>
            <a:off x="457200" y="479425"/>
            <a:ext cx="8220075" cy="993775"/>
          </a:xfrm>
        </p:spPr>
        <p:txBody>
          <a:bodyPr/>
          <a:lstStyle/>
          <a:p>
            <a:pPr eaLnBrk="1" hangingPunct="1"/>
            <a:r>
              <a:rPr lang="en-GB" altLang="en-US" sz="3600" smtClean="0">
                <a:latin typeface="Twinkl" pitchFamily="2" charset="0"/>
              </a:rPr>
              <a:t>Glossary</a:t>
            </a:r>
            <a:endParaRPr lang="en-GB" altLang="en-US" sz="3600" smtClean="0"/>
          </a:p>
        </p:txBody>
      </p:sp>
      <p:sp>
        <p:nvSpPr>
          <p:cNvPr id="22533" name="Rectangle 4"/>
          <p:cNvSpPr>
            <a:spLocks noChangeArrowheads="1"/>
          </p:cNvSpPr>
          <p:nvPr/>
        </p:nvSpPr>
        <p:spPr bwMode="auto">
          <a:xfrm>
            <a:off x="771525" y="3267075"/>
            <a:ext cx="77200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2800" b="1">
                <a:solidFill>
                  <a:schemeClr val="bg1"/>
                </a:solidFill>
              </a:rPr>
              <a:t>flotilla		</a:t>
            </a:r>
            <a:r>
              <a:rPr lang="en-GB" altLang="en-US" sz="2800">
                <a:solidFill>
                  <a:schemeClr val="bg1"/>
                </a:solidFill>
              </a:rPr>
              <a:t>a small fleet of ships or boats</a:t>
            </a:r>
          </a:p>
          <a:p>
            <a:pPr>
              <a:lnSpc>
                <a:spcPct val="100000"/>
              </a:lnSpc>
              <a:spcBef>
                <a:spcPct val="0"/>
              </a:spcBef>
              <a:buFontTx/>
              <a:buNone/>
            </a:pPr>
            <a:endParaRPr lang="en-GB" altLang="en-US" sz="2000">
              <a:solidFill>
                <a:schemeClr val="bg1"/>
              </a:solidFill>
            </a:endParaRPr>
          </a:p>
          <a:p>
            <a:pPr>
              <a:lnSpc>
                <a:spcPct val="100000"/>
              </a:lnSpc>
              <a:spcBef>
                <a:spcPct val="0"/>
              </a:spcBef>
              <a:buFontTx/>
              <a:buNone/>
            </a:pPr>
            <a:r>
              <a:rPr lang="en-GB" altLang="en-US" sz="2800" b="1">
                <a:solidFill>
                  <a:schemeClr val="bg1"/>
                </a:solidFill>
              </a:rPr>
              <a:t>troops		</a:t>
            </a:r>
            <a:r>
              <a:rPr lang="en-GB" altLang="en-US" sz="2800">
                <a:solidFill>
                  <a:schemeClr val="bg1"/>
                </a:solidFill>
              </a:rPr>
              <a:t>soldiers or the armed forces</a:t>
            </a:r>
          </a:p>
        </p:txBody>
      </p:sp>
      <p:sp>
        <p:nvSpPr>
          <p:cNvPr id="6" name="Rounded Rectangle 5">
            <a:hlinkClick r:id="rId2" action="ppaction://hlinksldjump"/>
          </p:cNvPr>
          <p:cNvSpPr/>
          <p:nvPr/>
        </p:nvSpPr>
        <p:spPr>
          <a:xfrm>
            <a:off x="5588000" y="5438775"/>
            <a:ext cx="2889250" cy="704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rgbClr val="2BB8BA"/>
                </a:solidFill>
              </a:rPr>
              <a:t>Back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ounded Rectangle 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9"/>
          <p:cNvSpPr/>
          <p:nvPr/>
        </p:nvSpPr>
        <p:spPr>
          <a:xfrm>
            <a:off x="614363" y="1468438"/>
            <a:ext cx="3128962" cy="48085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Rounded Rectangle 24"/>
          <p:cNvSpPr/>
          <p:nvPr/>
        </p:nvSpPr>
        <p:spPr>
          <a:xfrm>
            <a:off x="741363" y="5438775"/>
            <a:ext cx="2887662" cy="704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b="1" dirty="0">
                <a:solidFill>
                  <a:srgbClr val="2BB8BA"/>
                </a:solidFill>
              </a:rPr>
              <a:t>Find it</a:t>
            </a:r>
          </a:p>
        </p:txBody>
      </p:sp>
      <p:sp>
        <p:nvSpPr>
          <p:cNvPr id="26" name="Rectangular Callout 25"/>
          <p:cNvSpPr/>
          <p:nvPr/>
        </p:nvSpPr>
        <p:spPr>
          <a:xfrm>
            <a:off x="746125" y="2655888"/>
            <a:ext cx="2871788" cy="2590800"/>
          </a:xfrm>
          <a:prstGeom prst="wedgeRectCallout">
            <a:avLst/>
          </a:prstGeom>
          <a:solidFill>
            <a:srgbClr val="E94D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dirty="0">
                <a:solidFill>
                  <a:schemeClr val="bg1"/>
                </a:solidFill>
              </a:rPr>
              <a:t>Use an atlas to see </a:t>
            </a:r>
            <a:br>
              <a:rPr lang="en-GB" sz="2000" dirty="0">
                <a:solidFill>
                  <a:schemeClr val="bg1"/>
                </a:solidFill>
              </a:rPr>
            </a:br>
            <a:r>
              <a:rPr lang="en-GB" sz="2000" dirty="0">
                <a:solidFill>
                  <a:schemeClr val="bg1"/>
                </a:solidFill>
              </a:rPr>
              <a:t>how far Dunkirk is from where you live.</a:t>
            </a:r>
          </a:p>
        </p:txBody>
      </p:sp>
      <p:sp>
        <p:nvSpPr>
          <p:cNvPr id="9223" name="Title 20"/>
          <p:cNvSpPr>
            <a:spLocks noGrp="1"/>
          </p:cNvSpPr>
          <p:nvPr>
            <p:ph type="title"/>
          </p:nvPr>
        </p:nvSpPr>
        <p:spPr>
          <a:xfrm>
            <a:off x="457200" y="479425"/>
            <a:ext cx="8220075" cy="993775"/>
          </a:xfrm>
        </p:spPr>
        <p:txBody>
          <a:bodyPr/>
          <a:lstStyle/>
          <a:p>
            <a:pPr eaLnBrk="1" hangingPunct="1"/>
            <a:r>
              <a:rPr lang="en-GB" altLang="en-US" sz="3600" smtClean="0"/>
              <a:t>Where is Dunkirk?</a:t>
            </a:r>
          </a:p>
        </p:txBody>
      </p:sp>
      <p:sp>
        <p:nvSpPr>
          <p:cNvPr id="9224" name="Rectangle 4"/>
          <p:cNvSpPr>
            <a:spLocks noChangeArrowheads="1"/>
          </p:cNvSpPr>
          <p:nvPr/>
        </p:nvSpPr>
        <p:spPr bwMode="auto">
          <a:xfrm>
            <a:off x="796925" y="1511300"/>
            <a:ext cx="27654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b="1">
                <a:solidFill>
                  <a:schemeClr val="bg1"/>
                </a:solidFill>
              </a:rPr>
              <a:t>Dunkirk,</a:t>
            </a:r>
          </a:p>
          <a:p>
            <a:pPr algn="ctr" eaLnBrk="1" hangingPunct="1">
              <a:lnSpc>
                <a:spcPct val="100000"/>
              </a:lnSpc>
              <a:spcBef>
                <a:spcPct val="0"/>
              </a:spcBef>
              <a:buFontTx/>
              <a:buNone/>
            </a:pPr>
            <a:r>
              <a:rPr lang="en-GB" altLang="en-US" sz="3200" b="1">
                <a:solidFill>
                  <a:schemeClr val="bg1"/>
                </a:solidFill>
              </a:rPr>
              <a:t>France</a:t>
            </a:r>
          </a:p>
        </p:txBody>
      </p:sp>
      <p:pic>
        <p:nvPicPr>
          <p:cNvPr id="9225" name="Picture 10"/>
          <p:cNvPicPr>
            <a:picLocks noChangeAspect="1"/>
          </p:cNvPicPr>
          <p:nvPr/>
        </p:nvPicPr>
        <p:blipFill>
          <a:blip r:embed="rId2" cstate="print">
            <a:extLst>
              <a:ext uri="{28A0092B-C50C-407E-A947-70E740481C1C}">
                <a14:useLocalDpi xmlns:a14="http://schemas.microsoft.com/office/drawing/2010/main" val="0"/>
              </a:ext>
            </a:extLst>
          </a:blip>
          <a:srcRect l="20706" t="28172" r="43869" b="29646"/>
          <a:stretch>
            <a:fillRect/>
          </a:stretch>
        </p:blipFill>
        <p:spPr bwMode="auto">
          <a:xfrm>
            <a:off x="3871913" y="1468438"/>
            <a:ext cx="4649787" cy="47990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26" name="TextBox 11"/>
          <p:cNvSpPr txBox="1">
            <a:spLocks noChangeArrowheads="1"/>
          </p:cNvSpPr>
          <p:nvPr/>
        </p:nvSpPr>
        <p:spPr bwMode="auto">
          <a:xfrm>
            <a:off x="5703888" y="5246688"/>
            <a:ext cx="96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France</a:t>
            </a:r>
          </a:p>
        </p:txBody>
      </p:sp>
      <p:sp>
        <p:nvSpPr>
          <p:cNvPr id="9227" name="TextBox 12"/>
          <p:cNvSpPr txBox="1">
            <a:spLocks noChangeArrowheads="1"/>
          </p:cNvSpPr>
          <p:nvPr/>
        </p:nvSpPr>
        <p:spPr bwMode="auto">
          <a:xfrm>
            <a:off x="7313613" y="4406900"/>
            <a:ext cx="160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Germany</a:t>
            </a:r>
          </a:p>
        </p:txBody>
      </p:sp>
      <p:sp>
        <p:nvSpPr>
          <p:cNvPr id="9228" name="TextBox 13"/>
          <p:cNvSpPr txBox="1">
            <a:spLocks noChangeArrowheads="1"/>
          </p:cNvSpPr>
          <p:nvPr/>
        </p:nvSpPr>
        <p:spPr bwMode="auto">
          <a:xfrm rot="2781398">
            <a:off x="6529388" y="4695825"/>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200">
                <a:solidFill>
                  <a:schemeClr val="tx1"/>
                </a:solidFill>
              </a:rPr>
              <a:t>Belgium</a:t>
            </a:r>
          </a:p>
        </p:txBody>
      </p:sp>
      <p:sp>
        <p:nvSpPr>
          <p:cNvPr id="9229" name="TextBox 14"/>
          <p:cNvSpPr txBox="1">
            <a:spLocks noChangeArrowheads="1"/>
          </p:cNvSpPr>
          <p:nvPr/>
        </p:nvSpPr>
        <p:spPr bwMode="auto">
          <a:xfrm>
            <a:off x="5376863" y="3695700"/>
            <a:ext cx="9826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600">
                <a:solidFill>
                  <a:schemeClr val="tx1"/>
                </a:solidFill>
              </a:rPr>
              <a:t>United Kingdom</a:t>
            </a:r>
          </a:p>
        </p:txBody>
      </p:sp>
      <p:sp>
        <p:nvSpPr>
          <p:cNvPr id="9230" name="TextBox 15"/>
          <p:cNvSpPr txBox="1">
            <a:spLocks noChangeArrowheads="1"/>
          </p:cNvSpPr>
          <p:nvPr/>
        </p:nvSpPr>
        <p:spPr bwMode="auto">
          <a:xfrm rot="-2611126">
            <a:off x="6824663" y="4116388"/>
            <a:ext cx="771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800">
                <a:solidFill>
                  <a:schemeClr val="tx1"/>
                </a:solidFill>
              </a:rPr>
              <a:t>Netherlands</a:t>
            </a:r>
          </a:p>
        </p:txBody>
      </p:sp>
      <p:cxnSp>
        <p:nvCxnSpPr>
          <p:cNvPr id="8" name="Straight Arrow Connector 7"/>
          <p:cNvCxnSpPr/>
          <p:nvPr/>
        </p:nvCxnSpPr>
        <p:spPr>
          <a:xfrm>
            <a:off x="2992438" y="2170113"/>
            <a:ext cx="3484562" cy="2398712"/>
          </a:xfrm>
          <a:prstGeom prst="straightConnector1">
            <a:avLst/>
          </a:prstGeom>
          <a:ln w="73025" cap="rnd">
            <a:solidFill>
              <a:srgbClr val="FFFFFF"/>
            </a:solidFill>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6" grpId="0" animBg="1"/>
      <p:bldP spid="2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ounded Rectangle 3"/>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p:cNvSpPr/>
          <p:nvPr/>
        </p:nvSpPr>
        <p:spPr>
          <a:xfrm>
            <a:off x="614363" y="1463675"/>
            <a:ext cx="3138487" cy="48037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5" name="Title 20"/>
          <p:cNvSpPr>
            <a:spLocks noGrp="1"/>
          </p:cNvSpPr>
          <p:nvPr>
            <p:ph type="title"/>
          </p:nvPr>
        </p:nvSpPr>
        <p:spPr>
          <a:xfrm>
            <a:off x="457200" y="479425"/>
            <a:ext cx="8220075" cy="993775"/>
          </a:xfrm>
        </p:spPr>
        <p:txBody>
          <a:bodyPr/>
          <a:lstStyle/>
          <a:p>
            <a:pPr eaLnBrk="1" hangingPunct="1"/>
            <a:r>
              <a:rPr lang="en-GB" altLang="en-US" sz="3600" smtClean="0">
                <a:latin typeface="Twinkl" pitchFamily="2" charset="0"/>
              </a:rPr>
              <a:t>What’s Happening Elsewhere?</a:t>
            </a:r>
            <a:endParaRPr lang="en-GB" altLang="en-US" sz="3600" smtClean="0"/>
          </a:p>
        </p:txBody>
      </p:sp>
      <p:sp>
        <p:nvSpPr>
          <p:cNvPr id="10246" name="Rectangle 4"/>
          <p:cNvSpPr>
            <a:spLocks noChangeArrowheads="1"/>
          </p:cNvSpPr>
          <p:nvPr/>
        </p:nvSpPr>
        <p:spPr bwMode="auto">
          <a:xfrm>
            <a:off x="657225" y="1816100"/>
            <a:ext cx="306705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bg1"/>
                </a:solidFill>
              </a:rPr>
              <a:t>It’s 1940, so the Second</a:t>
            </a:r>
            <a:br>
              <a:rPr lang="en-GB" altLang="en-US">
                <a:solidFill>
                  <a:schemeClr val="bg1"/>
                </a:solidFill>
              </a:rPr>
            </a:br>
            <a:r>
              <a:rPr lang="en-GB" altLang="en-US">
                <a:solidFill>
                  <a:schemeClr val="bg1"/>
                </a:solidFill>
              </a:rPr>
              <a:t> World War has started. </a:t>
            </a:r>
            <a:br>
              <a:rPr lang="en-GB" altLang="en-US">
                <a:solidFill>
                  <a:schemeClr val="bg1"/>
                </a:solidFill>
              </a:rPr>
            </a:br>
            <a:r>
              <a:rPr lang="en-GB" altLang="en-US">
                <a:solidFill>
                  <a:schemeClr val="bg1"/>
                </a:solidFill>
              </a:rPr>
              <a:t>The German army is </a:t>
            </a:r>
            <a:br>
              <a:rPr lang="en-GB" altLang="en-US">
                <a:solidFill>
                  <a:schemeClr val="bg1"/>
                </a:solidFill>
              </a:rPr>
            </a:br>
            <a:r>
              <a:rPr lang="en-GB" altLang="en-US">
                <a:solidFill>
                  <a:schemeClr val="bg1"/>
                </a:solidFill>
              </a:rPr>
              <a:t>currently invading Poland.</a:t>
            </a:r>
          </a:p>
          <a:p>
            <a:pPr algn="ctr" eaLnBrk="1" hangingPunct="1">
              <a:lnSpc>
                <a:spcPct val="100000"/>
              </a:lnSpc>
              <a:spcBef>
                <a:spcPct val="0"/>
              </a:spcBef>
              <a:buFontTx/>
              <a:buNone/>
            </a:pPr>
            <a:endParaRPr lang="en-GB" altLang="en-US">
              <a:solidFill>
                <a:schemeClr val="bg1"/>
              </a:solidFill>
            </a:endParaRPr>
          </a:p>
          <a:p>
            <a:pPr algn="ctr" eaLnBrk="1" hangingPunct="1">
              <a:lnSpc>
                <a:spcPct val="100000"/>
              </a:lnSpc>
              <a:spcBef>
                <a:spcPct val="0"/>
              </a:spcBef>
              <a:buFontTx/>
              <a:buNone/>
            </a:pPr>
            <a:r>
              <a:rPr lang="en-GB" altLang="en-US">
                <a:solidFill>
                  <a:schemeClr val="bg1"/>
                </a:solidFill>
              </a:rPr>
              <a:t>Viscount Gort is </a:t>
            </a:r>
            <a:br>
              <a:rPr lang="en-GB" altLang="en-US">
                <a:solidFill>
                  <a:schemeClr val="bg1"/>
                </a:solidFill>
              </a:rPr>
            </a:br>
            <a:r>
              <a:rPr lang="en-GB" altLang="en-US">
                <a:solidFill>
                  <a:schemeClr val="bg1"/>
                </a:solidFill>
              </a:rPr>
              <a:t>in France, commanding </a:t>
            </a:r>
            <a:br>
              <a:rPr lang="en-GB" altLang="en-US">
                <a:solidFill>
                  <a:schemeClr val="bg1"/>
                </a:solidFill>
              </a:rPr>
            </a:br>
            <a:r>
              <a:rPr lang="en-GB" altLang="en-US">
                <a:solidFill>
                  <a:schemeClr val="bg1"/>
                </a:solidFill>
              </a:rPr>
              <a:t>the British Expeditionary </a:t>
            </a:r>
            <a:br>
              <a:rPr lang="en-GB" altLang="en-US">
                <a:solidFill>
                  <a:schemeClr val="bg1"/>
                </a:solidFill>
              </a:rPr>
            </a:br>
            <a:r>
              <a:rPr lang="en-GB" altLang="en-US">
                <a:solidFill>
                  <a:schemeClr val="bg1"/>
                </a:solidFill>
              </a:rPr>
              <a:t>Force (BEF).</a:t>
            </a:r>
          </a:p>
          <a:p>
            <a:pPr algn="ctr" eaLnBrk="1" hangingPunct="1">
              <a:lnSpc>
                <a:spcPct val="100000"/>
              </a:lnSpc>
              <a:spcBef>
                <a:spcPct val="0"/>
              </a:spcBef>
              <a:buFontTx/>
              <a:buNone/>
            </a:pPr>
            <a:endParaRPr lang="en-GB" altLang="en-US">
              <a:solidFill>
                <a:schemeClr val="bg1"/>
              </a:solidFill>
            </a:endParaRPr>
          </a:p>
          <a:p>
            <a:pPr algn="ctr" eaLnBrk="1" hangingPunct="1">
              <a:lnSpc>
                <a:spcPct val="100000"/>
              </a:lnSpc>
              <a:spcBef>
                <a:spcPct val="0"/>
              </a:spcBef>
              <a:buFontTx/>
              <a:buNone/>
            </a:pPr>
            <a:r>
              <a:rPr lang="en-GB" altLang="en-US">
                <a:solidFill>
                  <a:schemeClr val="bg1"/>
                </a:solidFill>
              </a:rPr>
              <a:t>France has had some small, unplanned battles but </a:t>
            </a:r>
            <a:br>
              <a:rPr lang="en-GB" altLang="en-US">
                <a:solidFill>
                  <a:schemeClr val="bg1"/>
                </a:solidFill>
              </a:rPr>
            </a:br>
            <a:r>
              <a:rPr lang="en-GB" altLang="en-US">
                <a:solidFill>
                  <a:schemeClr val="bg1"/>
                </a:solidFill>
              </a:rPr>
              <a:t>has yet to have been </a:t>
            </a:r>
            <a:br>
              <a:rPr lang="en-GB" altLang="en-US">
                <a:solidFill>
                  <a:schemeClr val="bg1"/>
                </a:solidFill>
              </a:rPr>
            </a:br>
            <a:r>
              <a:rPr lang="en-GB" altLang="en-US">
                <a:solidFill>
                  <a:schemeClr val="bg1"/>
                </a:solidFill>
              </a:rPr>
              <a:t>involved in a major conflict.</a:t>
            </a:r>
          </a:p>
        </p:txBody>
      </p:sp>
      <p:sp>
        <p:nvSpPr>
          <p:cNvPr id="7" name="Rounded Rectangle 6"/>
          <p:cNvSpPr/>
          <p:nvPr/>
        </p:nvSpPr>
        <p:spPr>
          <a:xfrm>
            <a:off x="4856163" y="4906963"/>
            <a:ext cx="2887662" cy="704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b="1" dirty="0">
                <a:solidFill>
                  <a:srgbClr val="2BB8BA"/>
                </a:solidFill>
              </a:rPr>
              <a:t>Find it</a:t>
            </a:r>
          </a:p>
        </p:txBody>
      </p:sp>
      <p:sp>
        <p:nvSpPr>
          <p:cNvPr id="8" name="Rectangular Callout 7"/>
          <p:cNvSpPr/>
          <p:nvPr/>
        </p:nvSpPr>
        <p:spPr>
          <a:xfrm>
            <a:off x="4860925" y="2124075"/>
            <a:ext cx="2871788" cy="2590800"/>
          </a:xfrm>
          <a:prstGeom prst="wedgeRectCallout">
            <a:avLst/>
          </a:prstGeom>
          <a:solidFill>
            <a:srgbClr val="E94D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dirty="0">
                <a:solidFill>
                  <a:schemeClr val="bg1"/>
                </a:solidFill>
              </a:rPr>
              <a:t>Use an atlas to locate Germany, Poland, Britain and France.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nextCondLst>
                <p:cond evt="onClick" delay="0">
                  <p:tgtEl>
                    <p:spTgt spid="7"/>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268" name="Picture 20"/>
          <p:cNvPicPr>
            <a:picLocks noChangeAspect="1"/>
          </p:cNvPicPr>
          <p:nvPr/>
        </p:nvPicPr>
        <p:blipFill>
          <a:blip r:embed="rId2">
            <a:extLst>
              <a:ext uri="{28A0092B-C50C-407E-A947-70E740481C1C}">
                <a14:useLocalDpi xmlns:a14="http://schemas.microsoft.com/office/drawing/2010/main" val="0"/>
              </a:ext>
            </a:extLst>
          </a:blip>
          <a:srcRect l="26978" t="42570" r="47906" b="27524"/>
          <a:stretch>
            <a:fillRect/>
          </a:stretch>
        </p:blipFill>
        <p:spPr bwMode="auto">
          <a:xfrm>
            <a:off x="3856038" y="1458913"/>
            <a:ext cx="4649787"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itle 20"/>
          <p:cNvSpPr>
            <a:spLocks noGrp="1"/>
          </p:cNvSpPr>
          <p:nvPr>
            <p:ph type="title"/>
          </p:nvPr>
        </p:nvSpPr>
        <p:spPr>
          <a:xfrm>
            <a:off x="457200" y="479425"/>
            <a:ext cx="8220075" cy="993775"/>
          </a:xfrm>
        </p:spPr>
        <p:txBody>
          <a:bodyPr/>
          <a:lstStyle/>
          <a:p>
            <a:pPr eaLnBrk="1" hangingPunct="1"/>
            <a:r>
              <a:rPr lang="en-GB" altLang="en-US" sz="3600" smtClean="0">
                <a:latin typeface="Twinkl" pitchFamily="2" charset="0"/>
              </a:rPr>
              <a:t>Where Are the Troops?</a:t>
            </a:r>
            <a:endParaRPr lang="en-GB" altLang="en-US" sz="3600" smtClean="0"/>
          </a:p>
        </p:txBody>
      </p:sp>
      <p:sp>
        <p:nvSpPr>
          <p:cNvPr id="20" name="Rectangle 19"/>
          <p:cNvSpPr/>
          <p:nvPr/>
        </p:nvSpPr>
        <p:spPr>
          <a:xfrm>
            <a:off x="614363" y="1458913"/>
            <a:ext cx="3128962" cy="4794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p:cNvSpPr>
            <a:spLocks noChangeArrowheads="1"/>
          </p:cNvSpPr>
          <p:nvPr/>
        </p:nvSpPr>
        <p:spPr bwMode="auto">
          <a:xfrm>
            <a:off x="757238" y="1520825"/>
            <a:ext cx="286226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just" eaLnBrk="1" hangingPunct="1">
              <a:lnSpc>
                <a:spcPct val="100000"/>
              </a:lnSpc>
              <a:spcBef>
                <a:spcPct val="0"/>
              </a:spcBef>
              <a:buFontTx/>
              <a:buNone/>
            </a:pPr>
            <a:r>
              <a:rPr lang="en-GB" altLang="en-US" sz="1600">
                <a:solidFill>
                  <a:schemeClr val="bg1"/>
                </a:solidFill>
              </a:rPr>
              <a:t>German troops make a line along the west side of Germany against Belgium, Luxembourg and The Netherlands.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262" t="8377" r="15941" b="6136"/>
          <a:stretch/>
        </p:blipFill>
        <p:spPr>
          <a:xfrm>
            <a:off x="6181592" y="3681834"/>
            <a:ext cx="316570" cy="310460"/>
          </a:xfrm>
          <a:prstGeom prst="ellipse">
            <a:avLst/>
          </a:prstGeom>
          <a:ln w="28575">
            <a:solidFill>
              <a:schemeClr val="tx1"/>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262" t="8377" r="15941" b="6136"/>
          <a:stretch/>
        </p:blipFill>
        <p:spPr>
          <a:xfrm>
            <a:off x="6499479" y="4082682"/>
            <a:ext cx="316570" cy="310460"/>
          </a:xfrm>
          <a:prstGeom prst="ellipse">
            <a:avLst/>
          </a:prstGeom>
          <a:ln w="28575">
            <a:solidFill>
              <a:schemeClr val="tx1"/>
            </a:solid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6802" t="1951" r="19143" b="3559"/>
          <a:stretch/>
        </p:blipFill>
        <p:spPr>
          <a:xfrm>
            <a:off x="6947648" y="4393142"/>
            <a:ext cx="314183" cy="310460"/>
          </a:xfrm>
          <a:prstGeom prst="ellipse">
            <a:avLst/>
          </a:prstGeom>
          <a:ln w="28575">
            <a:solidFill>
              <a:schemeClr val="tx1"/>
            </a:solid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6802" t="1951" r="19143" b="3559"/>
          <a:stretch/>
        </p:blipFill>
        <p:spPr>
          <a:xfrm>
            <a:off x="7247793" y="4767294"/>
            <a:ext cx="314183" cy="310460"/>
          </a:xfrm>
          <a:prstGeom prst="ellipse">
            <a:avLst/>
          </a:prstGeom>
          <a:ln w="28575">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047" r="23515" b="6479"/>
          <a:stretch/>
        </p:blipFill>
        <p:spPr>
          <a:xfrm>
            <a:off x="7665762" y="2860521"/>
            <a:ext cx="341757" cy="337723"/>
          </a:xfrm>
          <a:prstGeom prst="ellipse">
            <a:avLst/>
          </a:prstGeom>
          <a:ln w="28575">
            <a:solidFill>
              <a:schemeClr val="tx1"/>
            </a:solidFill>
          </a:ln>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5047" r="23515" b="6479"/>
          <a:stretch/>
        </p:blipFill>
        <p:spPr>
          <a:xfrm>
            <a:off x="7494883" y="3349310"/>
            <a:ext cx="341757" cy="337723"/>
          </a:xfrm>
          <a:prstGeom prst="ellipse">
            <a:avLst/>
          </a:prstGeom>
          <a:ln w="28575">
            <a:solidFill>
              <a:schemeClr val="tx1"/>
            </a:solidFill>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5047" r="23515" b="6479"/>
          <a:stretch/>
        </p:blipFill>
        <p:spPr>
          <a:xfrm>
            <a:off x="7387118" y="3851175"/>
            <a:ext cx="341757" cy="337723"/>
          </a:xfrm>
          <a:prstGeom prst="ellipse">
            <a:avLst/>
          </a:prstGeom>
          <a:ln w="28575">
            <a:solidFill>
              <a:schemeClr val="tx1"/>
            </a:solidFill>
          </a:ln>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5047" r="23515" b="6479"/>
          <a:stretch/>
        </p:blipFill>
        <p:spPr>
          <a:xfrm>
            <a:off x="7626443" y="4276145"/>
            <a:ext cx="341757" cy="337723"/>
          </a:xfrm>
          <a:prstGeom prst="ellipse">
            <a:avLst/>
          </a:prstGeom>
          <a:ln w="28575">
            <a:solidFill>
              <a:schemeClr val="tx1"/>
            </a:solidFill>
          </a:ln>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5047" r="23515" b="6479"/>
          <a:stretch/>
        </p:blipFill>
        <p:spPr>
          <a:xfrm>
            <a:off x="7779221" y="4764934"/>
            <a:ext cx="341757" cy="337723"/>
          </a:xfrm>
          <a:prstGeom prst="ellipse">
            <a:avLst/>
          </a:prstGeom>
          <a:ln w="28575">
            <a:solidFill>
              <a:schemeClr val="tx1"/>
            </a:solidFill>
          </a:ln>
        </p:spPr>
      </p:pic>
      <p:sp>
        <p:nvSpPr>
          <p:cNvPr id="18" name="Rectangle 17"/>
          <p:cNvSpPr>
            <a:spLocks noChangeArrowheads="1"/>
          </p:cNvSpPr>
          <p:nvPr/>
        </p:nvSpPr>
        <p:spPr bwMode="auto">
          <a:xfrm>
            <a:off x="757238" y="2847975"/>
            <a:ext cx="28622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just" eaLnBrk="1" hangingPunct="1">
              <a:lnSpc>
                <a:spcPct val="100000"/>
              </a:lnSpc>
              <a:spcBef>
                <a:spcPct val="0"/>
              </a:spcBef>
              <a:buFontTx/>
              <a:buNone/>
            </a:pPr>
            <a:r>
              <a:rPr lang="en-GB" altLang="en-US">
                <a:solidFill>
                  <a:schemeClr val="bg1"/>
                </a:solidFill>
              </a:rPr>
              <a:t>The French line up against the Belgian border. </a:t>
            </a:r>
          </a:p>
        </p:txBody>
      </p:sp>
      <p:sp>
        <p:nvSpPr>
          <p:cNvPr id="19" name="Rectangle 18"/>
          <p:cNvSpPr>
            <a:spLocks noChangeArrowheads="1"/>
          </p:cNvSpPr>
          <p:nvPr/>
        </p:nvSpPr>
        <p:spPr bwMode="auto">
          <a:xfrm>
            <a:off x="731838" y="3784600"/>
            <a:ext cx="28749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just" eaLnBrk="1" hangingPunct="1">
              <a:lnSpc>
                <a:spcPct val="100000"/>
              </a:lnSpc>
              <a:spcBef>
                <a:spcPct val="0"/>
              </a:spcBef>
              <a:buFontTx/>
              <a:buNone/>
            </a:pPr>
            <a:r>
              <a:rPr lang="en-GB" altLang="en-US">
                <a:solidFill>
                  <a:schemeClr val="bg1"/>
                </a:solidFill>
              </a:rPr>
              <a:t>The British </a:t>
            </a:r>
            <a:r>
              <a:rPr lang="en-GB" altLang="en-US" b="1">
                <a:solidFill>
                  <a:srgbClr val="7030A0"/>
                </a:solidFill>
                <a:hlinkClick r:id="rId6" action="ppaction://hlinksldjump"/>
              </a:rPr>
              <a:t>troops</a:t>
            </a:r>
            <a:r>
              <a:rPr lang="en-GB" altLang="en-US">
                <a:solidFill>
                  <a:schemeClr val="bg1"/>
                </a:solidFill>
              </a:rPr>
              <a:t> are in France further north.</a:t>
            </a:r>
          </a:p>
        </p:txBody>
      </p:sp>
      <p:sp>
        <p:nvSpPr>
          <p:cNvPr id="24" name="Rounded Rectangle 23"/>
          <p:cNvSpPr/>
          <p:nvPr/>
        </p:nvSpPr>
        <p:spPr>
          <a:xfrm>
            <a:off x="741363" y="5438775"/>
            <a:ext cx="2878137" cy="704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b="1" dirty="0">
                <a:solidFill>
                  <a:srgbClr val="2BB8BA"/>
                </a:solidFill>
              </a:rPr>
              <a:t>Find it</a:t>
            </a:r>
          </a:p>
        </p:txBody>
      </p:sp>
      <p:sp>
        <p:nvSpPr>
          <p:cNvPr id="28" name="Rectangular Callout 27"/>
          <p:cNvSpPr/>
          <p:nvPr/>
        </p:nvSpPr>
        <p:spPr>
          <a:xfrm>
            <a:off x="733425" y="2655888"/>
            <a:ext cx="2871788" cy="2590800"/>
          </a:xfrm>
          <a:prstGeom prst="wedgeRectCallout">
            <a:avLst/>
          </a:prstGeom>
          <a:solidFill>
            <a:srgbClr val="E94D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dirty="0">
                <a:solidFill>
                  <a:schemeClr val="bg1"/>
                </a:solidFill>
              </a:rPr>
              <a:t>Use an atlas to locate the east German boundary with </a:t>
            </a:r>
            <a:br>
              <a:rPr lang="en-GB" sz="2000" dirty="0">
                <a:solidFill>
                  <a:schemeClr val="bg1"/>
                </a:solidFill>
              </a:rPr>
            </a:br>
            <a:r>
              <a:rPr lang="en-GB" sz="2000" dirty="0">
                <a:solidFill>
                  <a:schemeClr val="bg1"/>
                </a:solidFill>
              </a:rPr>
              <a:t>The Netherlands </a:t>
            </a:r>
            <a:br>
              <a:rPr lang="en-GB" sz="2000" dirty="0">
                <a:solidFill>
                  <a:schemeClr val="bg1"/>
                </a:solidFill>
              </a:rPr>
            </a:br>
            <a:r>
              <a:rPr lang="en-GB" sz="2000" dirty="0">
                <a:solidFill>
                  <a:schemeClr val="bg1"/>
                </a:solidFill>
              </a:rPr>
              <a:t>and Belgium.</a:t>
            </a:r>
            <a:endParaRPr lang="en-GB" sz="2800" dirty="0">
              <a:solidFill>
                <a:schemeClr val="bg1"/>
              </a:solidFill>
            </a:endParaRPr>
          </a:p>
        </p:txBody>
      </p:sp>
      <p:sp>
        <p:nvSpPr>
          <p:cNvPr id="11285" name="TextBox 21"/>
          <p:cNvSpPr txBox="1">
            <a:spLocks noChangeArrowheads="1"/>
          </p:cNvSpPr>
          <p:nvPr/>
        </p:nvSpPr>
        <p:spPr bwMode="auto">
          <a:xfrm>
            <a:off x="5534025" y="4918075"/>
            <a:ext cx="96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France</a:t>
            </a:r>
          </a:p>
        </p:txBody>
      </p:sp>
      <p:sp>
        <p:nvSpPr>
          <p:cNvPr id="11286" name="TextBox 22"/>
          <p:cNvSpPr txBox="1">
            <a:spLocks noChangeArrowheads="1"/>
          </p:cNvSpPr>
          <p:nvPr/>
        </p:nvSpPr>
        <p:spPr bwMode="auto">
          <a:xfrm rot="-5182710">
            <a:off x="7439819" y="3577432"/>
            <a:ext cx="160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Germany</a:t>
            </a:r>
          </a:p>
        </p:txBody>
      </p:sp>
      <p:sp>
        <p:nvSpPr>
          <p:cNvPr id="11287" name="TextBox 24"/>
          <p:cNvSpPr txBox="1">
            <a:spLocks noChangeArrowheads="1"/>
          </p:cNvSpPr>
          <p:nvPr/>
        </p:nvSpPr>
        <p:spPr bwMode="auto">
          <a:xfrm rot="2781398">
            <a:off x="6578601" y="3675062"/>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200">
                <a:solidFill>
                  <a:schemeClr val="tx1"/>
                </a:solidFill>
              </a:rPr>
              <a:t>Belgium</a:t>
            </a:r>
          </a:p>
        </p:txBody>
      </p:sp>
      <p:sp>
        <p:nvSpPr>
          <p:cNvPr id="11288" name="TextBox 25"/>
          <p:cNvSpPr txBox="1">
            <a:spLocks noChangeArrowheads="1"/>
          </p:cNvSpPr>
          <p:nvPr/>
        </p:nvSpPr>
        <p:spPr bwMode="auto">
          <a:xfrm>
            <a:off x="5003800" y="2589213"/>
            <a:ext cx="98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600">
                <a:solidFill>
                  <a:schemeClr val="tx1"/>
                </a:solidFill>
              </a:rPr>
              <a:t>United Kingdom</a:t>
            </a:r>
          </a:p>
        </p:txBody>
      </p:sp>
      <p:sp>
        <p:nvSpPr>
          <p:cNvPr id="11289" name="TextBox 26"/>
          <p:cNvSpPr txBox="1">
            <a:spLocks noChangeArrowheads="1"/>
          </p:cNvSpPr>
          <p:nvPr/>
        </p:nvSpPr>
        <p:spPr bwMode="auto">
          <a:xfrm rot="-2611126">
            <a:off x="6940550" y="2959100"/>
            <a:ext cx="771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800">
                <a:solidFill>
                  <a:schemeClr val="tx1"/>
                </a:solidFill>
              </a:rPr>
              <a:t>Netherlands</a:t>
            </a:r>
          </a:p>
        </p:txBody>
      </p:sp>
      <p:sp>
        <p:nvSpPr>
          <p:cNvPr id="11290" name="TextBox 30"/>
          <p:cNvSpPr txBox="1">
            <a:spLocks noChangeArrowheads="1"/>
          </p:cNvSpPr>
          <p:nvPr/>
        </p:nvSpPr>
        <p:spPr bwMode="auto">
          <a:xfrm>
            <a:off x="7210425" y="5487988"/>
            <a:ext cx="96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100">
                <a:solidFill>
                  <a:schemeClr val="tx1"/>
                </a:solidFill>
              </a:rPr>
              <a:t>Switzerland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90"/>
                                          </p:val>
                                        </p:tav>
                                        <p:tav tm="100000">
                                          <p:val>
                                            <p:fltVal val="0"/>
                                          </p:val>
                                        </p:tav>
                                      </p:tavLst>
                                    </p:anim>
                                    <p:animEffect transition="in" filter="fade">
                                      <p:cBhvr>
                                        <p:cTn id="29" dur="1000"/>
                                        <p:tgtEl>
                                          <p:spTgt spid="14"/>
                                        </p:tgtEl>
                                      </p:cBhvr>
                                    </p:animEffect>
                                  </p:childTnLst>
                                </p:cTn>
                              </p:par>
                              <p:par>
                                <p:cTn id="30" presetID="3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1000" fill="hold"/>
                                        <p:tgtEl>
                                          <p:spTgt spid="2"/>
                                        </p:tgtEl>
                                        <p:attrNameLst>
                                          <p:attrName>ppt_w</p:attrName>
                                        </p:attrNameLst>
                                      </p:cBhvr>
                                      <p:tavLst>
                                        <p:tav tm="0">
                                          <p:val>
                                            <p:fltVal val="0"/>
                                          </p:val>
                                        </p:tav>
                                        <p:tav tm="100000">
                                          <p:val>
                                            <p:strVal val="#ppt_w"/>
                                          </p:val>
                                        </p:tav>
                                      </p:tavLst>
                                    </p:anim>
                                    <p:anim calcmode="lin" valueType="num">
                                      <p:cBhvr>
                                        <p:cTn id="54" dur="1000" fill="hold"/>
                                        <p:tgtEl>
                                          <p:spTgt spid="2"/>
                                        </p:tgtEl>
                                        <p:attrNameLst>
                                          <p:attrName>ppt_h</p:attrName>
                                        </p:attrNameLst>
                                      </p:cBhvr>
                                      <p:tavLst>
                                        <p:tav tm="0">
                                          <p:val>
                                            <p:fltVal val="0"/>
                                          </p:val>
                                        </p:tav>
                                        <p:tav tm="100000">
                                          <p:val>
                                            <p:strVal val="#ppt_h"/>
                                          </p:val>
                                        </p:tav>
                                      </p:tavLst>
                                    </p:anim>
                                    <p:anim calcmode="lin" valueType="num">
                                      <p:cBhvr>
                                        <p:cTn id="55" dur="1000" fill="hold"/>
                                        <p:tgtEl>
                                          <p:spTgt spid="2"/>
                                        </p:tgtEl>
                                        <p:attrNameLst>
                                          <p:attrName>style.rotation</p:attrName>
                                        </p:attrNameLst>
                                      </p:cBhvr>
                                      <p:tavLst>
                                        <p:tav tm="0">
                                          <p:val>
                                            <p:fltVal val="90"/>
                                          </p:val>
                                        </p:tav>
                                        <p:tav tm="100000">
                                          <p:val>
                                            <p:fltVal val="0"/>
                                          </p:val>
                                        </p:tav>
                                      </p:tavLst>
                                    </p:anim>
                                    <p:animEffect transition="in" filter="fade">
                                      <p:cBhvr>
                                        <p:cTn id="56" dur="1000"/>
                                        <p:tgtEl>
                                          <p:spTgt spid="2"/>
                                        </p:tgtEl>
                                      </p:cBhvr>
                                    </p:animEffect>
                                  </p:childTnLst>
                                </p:cTn>
                              </p:par>
                              <p:par>
                                <p:cTn id="57" presetID="3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fltVal val="0"/>
                                          </p:val>
                                        </p:tav>
                                        <p:tav tm="100000">
                                          <p:val>
                                            <p:strVal val="#ppt_w"/>
                                          </p:val>
                                        </p:tav>
                                      </p:tavLst>
                                    </p:anim>
                                    <p:anim calcmode="lin" valueType="num">
                                      <p:cBhvr>
                                        <p:cTn id="60" dur="1000" fill="hold"/>
                                        <p:tgtEl>
                                          <p:spTgt spid="12"/>
                                        </p:tgtEl>
                                        <p:attrNameLst>
                                          <p:attrName>ppt_h</p:attrName>
                                        </p:attrNameLst>
                                      </p:cBhvr>
                                      <p:tavLst>
                                        <p:tav tm="0">
                                          <p:val>
                                            <p:fltVal val="0"/>
                                          </p:val>
                                        </p:tav>
                                        <p:tav tm="100000">
                                          <p:val>
                                            <p:strVal val="#ppt_h"/>
                                          </p:val>
                                        </p:tav>
                                      </p:tavLst>
                                    </p:anim>
                                    <p:anim calcmode="lin" valueType="num">
                                      <p:cBhvr>
                                        <p:cTn id="61" dur="1000" fill="hold"/>
                                        <p:tgtEl>
                                          <p:spTgt spid="12"/>
                                        </p:tgtEl>
                                        <p:attrNameLst>
                                          <p:attrName>style.rotation</p:attrName>
                                        </p:attrNameLst>
                                      </p:cBhvr>
                                      <p:tavLst>
                                        <p:tav tm="0">
                                          <p:val>
                                            <p:fltVal val="90"/>
                                          </p:val>
                                        </p:tav>
                                        <p:tav tm="100000">
                                          <p:val>
                                            <p:fltVal val="0"/>
                                          </p:val>
                                        </p:tav>
                                      </p:tavLst>
                                    </p:anim>
                                    <p:animEffect transition="in" filter="fade">
                                      <p:cBhvr>
                                        <p:cTn id="62" dur="1000"/>
                                        <p:tgtEl>
                                          <p:spTgt spid="1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Effect transition="in" filter="fade">
                                      <p:cBhvr>
                                        <p:cTn id="67" dur="1000"/>
                                        <p:tgtEl>
                                          <p:spTgt spid="19">
                                            <p:txEl>
                                              <p:pRg st="0" end="0"/>
                                            </p:txEl>
                                          </p:spTgt>
                                        </p:tgtEl>
                                      </p:cBhvr>
                                    </p:animEffect>
                                    <p:anim calcmode="lin" valueType="num">
                                      <p:cBhvr>
                                        <p:cTn id="6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1" presetClass="entr" presetSubtype="0"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1000" fill="hold"/>
                                        <p:tgtEl>
                                          <p:spTgt spid="9"/>
                                        </p:tgtEl>
                                        <p:attrNameLst>
                                          <p:attrName>ppt_w</p:attrName>
                                        </p:attrNameLst>
                                      </p:cBhvr>
                                      <p:tavLst>
                                        <p:tav tm="0">
                                          <p:val>
                                            <p:fltVal val="0"/>
                                          </p:val>
                                        </p:tav>
                                        <p:tav tm="100000">
                                          <p:val>
                                            <p:strVal val="#ppt_w"/>
                                          </p:val>
                                        </p:tav>
                                      </p:tavLst>
                                    </p:anim>
                                    <p:anim calcmode="lin" valueType="num">
                                      <p:cBhvr>
                                        <p:cTn id="75" dur="1000" fill="hold"/>
                                        <p:tgtEl>
                                          <p:spTgt spid="9"/>
                                        </p:tgtEl>
                                        <p:attrNameLst>
                                          <p:attrName>ppt_h</p:attrName>
                                        </p:attrNameLst>
                                      </p:cBhvr>
                                      <p:tavLst>
                                        <p:tav tm="0">
                                          <p:val>
                                            <p:fltVal val="0"/>
                                          </p:val>
                                        </p:tav>
                                        <p:tav tm="100000">
                                          <p:val>
                                            <p:strVal val="#ppt_h"/>
                                          </p:val>
                                        </p:tav>
                                      </p:tavLst>
                                    </p:anim>
                                    <p:anim calcmode="lin" valueType="num">
                                      <p:cBhvr>
                                        <p:cTn id="76" dur="1000" fill="hold"/>
                                        <p:tgtEl>
                                          <p:spTgt spid="9"/>
                                        </p:tgtEl>
                                        <p:attrNameLst>
                                          <p:attrName>style.rotation</p:attrName>
                                        </p:attrNameLst>
                                      </p:cBhvr>
                                      <p:tavLst>
                                        <p:tav tm="0">
                                          <p:val>
                                            <p:fltVal val="90"/>
                                          </p:val>
                                        </p:tav>
                                        <p:tav tm="100000">
                                          <p:val>
                                            <p:fltVal val="0"/>
                                          </p:val>
                                        </p:tav>
                                      </p:tavLst>
                                    </p:anim>
                                    <p:animEffect transition="in" filter="fade">
                                      <p:cBhvr>
                                        <p:cTn id="77" dur="1000"/>
                                        <p:tgtEl>
                                          <p:spTgt spid="9"/>
                                        </p:tgtEl>
                                      </p:cBhvr>
                                    </p:animEffect>
                                  </p:childTnLst>
                                </p:cTn>
                              </p:par>
                              <p:par>
                                <p:cTn id="78" presetID="31" presetClass="entr" presetSubtype="0" fill="hold" nodeType="with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p:cTn id="80" dur="1000" fill="hold"/>
                                        <p:tgtEl>
                                          <p:spTgt spid="7"/>
                                        </p:tgtEl>
                                        <p:attrNameLst>
                                          <p:attrName>ppt_w</p:attrName>
                                        </p:attrNameLst>
                                      </p:cBhvr>
                                      <p:tavLst>
                                        <p:tav tm="0">
                                          <p:val>
                                            <p:fltVal val="0"/>
                                          </p:val>
                                        </p:tav>
                                        <p:tav tm="100000">
                                          <p:val>
                                            <p:strVal val="#ppt_w"/>
                                          </p:val>
                                        </p:tav>
                                      </p:tavLst>
                                    </p:anim>
                                    <p:anim calcmode="lin" valueType="num">
                                      <p:cBhvr>
                                        <p:cTn id="81" dur="1000" fill="hold"/>
                                        <p:tgtEl>
                                          <p:spTgt spid="7"/>
                                        </p:tgtEl>
                                        <p:attrNameLst>
                                          <p:attrName>ppt_h</p:attrName>
                                        </p:attrNameLst>
                                      </p:cBhvr>
                                      <p:tavLst>
                                        <p:tav tm="0">
                                          <p:val>
                                            <p:fltVal val="0"/>
                                          </p:val>
                                        </p:tav>
                                        <p:tav tm="100000">
                                          <p:val>
                                            <p:strVal val="#ppt_h"/>
                                          </p:val>
                                        </p:tav>
                                      </p:tavLst>
                                    </p:anim>
                                    <p:anim calcmode="lin" valueType="num">
                                      <p:cBhvr>
                                        <p:cTn id="82" dur="1000" fill="hold"/>
                                        <p:tgtEl>
                                          <p:spTgt spid="7"/>
                                        </p:tgtEl>
                                        <p:attrNameLst>
                                          <p:attrName>style.rotation</p:attrName>
                                        </p:attrNameLst>
                                      </p:cBhvr>
                                      <p:tavLst>
                                        <p:tav tm="0">
                                          <p:val>
                                            <p:fltVal val="90"/>
                                          </p:val>
                                        </p:tav>
                                        <p:tav tm="100000">
                                          <p:val>
                                            <p:fltVal val="0"/>
                                          </p:val>
                                        </p:tav>
                                      </p:tavLst>
                                    </p:anim>
                                    <p:animEffect transition="in" filter="fade">
                                      <p:cBhvr>
                                        <p:cTn id="8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24"/>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p:cTn id="89" dur="500" fill="hold"/>
                                        <p:tgtEl>
                                          <p:spTgt spid="28"/>
                                        </p:tgtEl>
                                        <p:attrNameLst>
                                          <p:attrName>ppt_w</p:attrName>
                                        </p:attrNameLst>
                                      </p:cBhvr>
                                      <p:tavLst>
                                        <p:tav tm="0">
                                          <p:val>
                                            <p:fltVal val="0"/>
                                          </p:val>
                                        </p:tav>
                                        <p:tav tm="100000">
                                          <p:val>
                                            <p:strVal val="#ppt_w"/>
                                          </p:val>
                                        </p:tav>
                                      </p:tavLst>
                                    </p:anim>
                                    <p:anim calcmode="lin" valueType="num">
                                      <p:cBhvr>
                                        <p:cTn id="90" dur="500" fill="hold"/>
                                        <p:tgtEl>
                                          <p:spTgt spid="28"/>
                                        </p:tgtEl>
                                        <p:attrNameLst>
                                          <p:attrName>ppt_h</p:attrName>
                                        </p:attrNameLst>
                                      </p:cBhvr>
                                      <p:tavLst>
                                        <p:tav tm="0">
                                          <p:val>
                                            <p:fltVal val="0"/>
                                          </p:val>
                                        </p:tav>
                                        <p:tav tm="100000">
                                          <p:val>
                                            <p:strVal val="#ppt_h"/>
                                          </p:val>
                                        </p:tav>
                                      </p:tavLst>
                                    </p:anim>
                                    <p:animEffect transition="in" filter="fade">
                                      <p:cBhvr>
                                        <p:cTn id="91" dur="500"/>
                                        <p:tgtEl>
                                          <p:spTgt spid="28"/>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5" grpId="0"/>
      <p:bldP spid="18" grpId="0"/>
      <p:bldP spid="28" grpId="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2" name="Title 20"/>
          <p:cNvSpPr>
            <a:spLocks noGrp="1"/>
          </p:cNvSpPr>
          <p:nvPr>
            <p:ph type="title"/>
          </p:nvPr>
        </p:nvSpPr>
        <p:spPr>
          <a:xfrm>
            <a:off x="457200" y="479425"/>
            <a:ext cx="8220075" cy="993775"/>
          </a:xfrm>
        </p:spPr>
        <p:txBody>
          <a:bodyPr/>
          <a:lstStyle/>
          <a:p>
            <a:pPr eaLnBrk="1" hangingPunct="1"/>
            <a:r>
              <a:rPr lang="en-GB" altLang="en-US" sz="3600" smtClean="0"/>
              <a:t>Face-to-Face</a:t>
            </a:r>
          </a:p>
        </p:txBody>
      </p:sp>
      <p:sp>
        <p:nvSpPr>
          <p:cNvPr id="20" name="Rectangle 19"/>
          <p:cNvSpPr/>
          <p:nvPr/>
        </p:nvSpPr>
        <p:spPr>
          <a:xfrm>
            <a:off x="614363" y="1458913"/>
            <a:ext cx="3128962" cy="4794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4" name="Rectangle 4"/>
          <p:cNvSpPr>
            <a:spLocks noChangeArrowheads="1"/>
          </p:cNvSpPr>
          <p:nvPr/>
        </p:nvSpPr>
        <p:spPr bwMode="auto">
          <a:xfrm>
            <a:off x="757238" y="2811463"/>
            <a:ext cx="2862262"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bg1"/>
                </a:solidFill>
              </a:rPr>
              <a:t>Until Germany entered Belgium, allied troops had to stay out. As the German forces entered, the two sides met </a:t>
            </a:r>
            <a:br>
              <a:rPr lang="en-GB" altLang="en-US" sz="2000">
                <a:solidFill>
                  <a:schemeClr val="bg1"/>
                </a:solidFill>
              </a:rPr>
            </a:br>
            <a:r>
              <a:rPr lang="en-GB" altLang="en-US" sz="2000">
                <a:solidFill>
                  <a:schemeClr val="bg1"/>
                </a:solidFill>
              </a:rPr>
              <a:t>Face-to-face.</a:t>
            </a:r>
          </a:p>
        </p:txBody>
      </p:sp>
      <p:pic>
        <p:nvPicPr>
          <p:cNvPr id="12295" name="Picture 3"/>
          <p:cNvPicPr>
            <a:picLocks noChangeAspect="1"/>
          </p:cNvPicPr>
          <p:nvPr/>
        </p:nvPicPr>
        <p:blipFill>
          <a:blip r:embed="rId2">
            <a:extLst>
              <a:ext uri="{28A0092B-C50C-407E-A947-70E740481C1C}">
                <a14:useLocalDpi xmlns:a14="http://schemas.microsoft.com/office/drawing/2010/main" val="0"/>
              </a:ext>
            </a:extLst>
          </a:blip>
          <a:srcRect l="24107" t="49515" r="49706" b="21538"/>
          <a:stretch>
            <a:fillRect/>
          </a:stretch>
        </p:blipFill>
        <p:spPr bwMode="auto">
          <a:xfrm>
            <a:off x="3862388" y="1458913"/>
            <a:ext cx="4645025" cy="4794250"/>
          </a:xfrm>
          <a:prstGeom prst="rect">
            <a:avLst/>
          </a:prstGeom>
          <a:noFill/>
          <a:ln w="34925" cap="rnd">
            <a:solidFill>
              <a:srgbClr val="FFFFFF"/>
            </a:solidFill>
            <a:bevel/>
            <a:headEnd/>
            <a:tailEnd/>
          </a:ln>
          <a:extLst>
            <a:ext uri="{909E8E84-426E-40DD-AFC4-6F175D3DCCD1}">
              <a14:hiddenFill xmlns:a14="http://schemas.microsoft.com/office/drawing/2010/main">
                <a:solidFill>
                  <a:srgbClr val="FFFFFF"/>
                </a:solidFill>
              </a14:hiddenFill>
            </a:ext>
          </a:extLst>
        </p:spPr>
      </p:pic>
      <p:pic>
        <p:nvPicPr>
          <p:cNvPr id="12296" name="Picture 16"/>
          <p:cNvPicPr>
            <a:picLocks noChangeAspect="1"/>
          </p:cNvPicPr>
          <p:nvPr/>
        </p:nvPicPr>
        <p:blipFill>
          <a:blip r:embed="rId3">
            <a:extLst>
              <a:ext uri="{28A0092B-C50C-407E-A947-70E740481C1C}">
                <a14:useLocalDpi xmlns:a14="http://schemas.microsoft.com/office/drawing/2010/main" val="0"/>
              </a:ext>
            </a:extLst>
          </a:blip>
          <a:srcRect l="26978" t="42570" r="47906" b="27524"/>
          <a:stretch>
            <a:fillRect/>
          </a:stretch>
        </p:blipFill>
        <p:spPr bwMode="auto">
          <a:xfrm>
            <a:off x="3856038" y="1458913"/>
            <a:ext cx="4649787"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Box 17"/>
          <p:cNvSpPr txBox="1">
            <a:spLocks noChangeArrowheads="1"/>
          </p:cNvSpPr>
          <p:nvPr/>
        </p:nvSpPr>
        <p:spPr bwMode="auto">
          <a:xfrm>
            <a:off x="5534025" y="4918075"/>
            <a:ext cx="96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France</a:t>
            </a:r>
          </a:p>
        </p:txBody>
      </p:sp>
      <p:sp>
        <p:nvSpPr>
          <p:cNvPr id="12298" name="TextBox 18"/>
          <p:cNvSpPr txBox="1">
            <a:spLocks noChangeArrowheads="1"/>
          </p:cNvSpPr>
          <p:nvPr/>
        </p:nvSpPr>
        <p:spPr bwMode="auto">
          <a:xfrm rot="-5182710">
            <a:off x="7439819" y="3577432"/>
            <a:ext cx="160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Germany</a:t>
            </a:r>
          </a:p>
        </p:txBody>
      </p:sp>
      <p:sp>
        <p:nvSpPr>
          <p:cNvPr id="12299" name="TextBox 20"/>
          <p:cNvSpPr txBox="1">
            <a:spLocks noChangeArrowheads="1"/>
          </p:cNvSpPr>
          <p:nvPr/>
        </p:nvSpPr>
        <p:spPr bwMode="auto">
          <a:xfrm rot="2781398">
            <a:off x="6578601" y="3675062"/>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200">
                <a:solidFill>
                  <a:schemeClr val="tx1"/>
                </a:solidFill>
              </a:rPr>
              <a:t>Belgium</a:t>
            </a:r>
          </a:p>
        </p:txBody>
      </p:sp>
      <p:sp>
        <p:nvSpPr>
          <p:cNvPr id="12300" name="TextBox 21"/>
          <p:cNvSpPr txBox="1">
            <a:spLocks noChangeArrowheads="1"/>
          </p:cNvSpPr>
          <p:nvPr/>
        </p:nvSpPr>
        <p:spPr bwMode="auto">
          <a:xfrm>
            <a:off x="5003800" y="2589213"/>
            <a:ext cx="98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600">
                <a:solidFill>
                  <a:schemeClr val="tx1"/>
                </a:solidFill>
              </a:rPr>
              <a:t>United Kingdom</a:t>
            </a:r>
          </a:p>
        </p:txBody>
      </p:sp>
      <p:sp>
        <p:nvSpPr>
          <p:cNvPr id="12301" name="TextBox 22"/>
          <p:cNvSpPr txBox="1">
            <a:spLocks noChangeArrowheads="1"/>
          </p:cNvSpPr>
          <p:nvPr/>
        </p:nvSpPr>
        <p:spPr bwMode="auto">
          <a:xfrm rot="-2611126">
            <a:off x="6940550" y="2959100"/>
            <a:ext cx="771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800">
                <a:solidFill>
                  <a:schemeClr val="tx1"/>
                </a:solidFill>
              </a:rPr>
              <a:t>Netherlands</a:t>
            </a:r>
          </a:p>
        </p:txBody>
      </p:sp>
      <p:sp>
        <p:nvSpPr>
          <p:cNvPr id="12302" name="TextBox 23"/>
          <p:cNvSpPr txBox="1">
            <a:spLocks noChangeArrowheads="1"/>
          </p:cNvSpPr>
          <p:nvPr/>
        </p:nvSpPr>
        <p:spPr bwMode="auto">
          <a:xfrm>
            <a:off x="7210425" y="5487988"/>
            <a:ext cx="96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100">
                <a:solidFill>
                  <a:schemeClr val="tx1"/>
                </a:solidFill>
              </a:rPr>
              <a:t>Switzerland</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262" t="8377" r="15941" b="6136"/>
          <a:stretch/>
        </p:blipFill>
        <p:spPr>
          <a:xfrm>
            <a:off x="6133766" y="3657865"/>
            <a:ext cx="316570" cy="310460"/>
          </a:xfrm>
          <a:prstGeom prst="ellipse">
            <a:avLst/>
          </a:prstGeom>
          <a:ln w="28575">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262" t="8377" r="15941" b="6136"/>
          <a:stretch/>
        </p:blipFill>
        <p:spPr>
          <a:xfrm>
            <a:off x="6450336" y="4021598"/>
            <a:ext cx="316570" cy="310460"/>
          </a:xfrm>
          <a:prstGeom prst="ellipse">
            <a:avLst/>
          </a:prstGeom>
          <a:ln w="28575">
            <a:solidFill>
              <a:schemeClr val="tx1"/>
            </a:solidFill>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802" t="1951" r="19143" b="3559"/>
          <a:stretch/>
        </p:blipFill>
        <p:spPr>
          <a:xfrm>
            <a:off x="6874006" y="4351306"/>
            <a:ext cx="314183" cy="310460"/>
          </a:xfrm>
          <a:prstGeom prst="ellipse">
            <a:avLst/>
          </a:prstGeom>
          <a:ln w="28575">
            <a:solidFill>
              <a:schemeClr val="tx1"/>
            </a:solid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6802" t="1951" r="19143" b="3559"/>
          <a:stretch/>
        </p:blipFill>
        <p:spPr>
          <a:xfrm>
            <a:off x="7165970" y="4841983"/>
            <a:ext cx="314183" cy="310460"/>
          </a:xfrm>
          <a:prstGeom prst="ellipse">
            <a:avLst/>
          </a:prstGeom>
          <a:ln w="28575">
            <a:solidFill>
              <a:schemeClr val="tx1"/>
            </a:solid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452501" y="3233533"/>
            <a:ext cx="341757" cy="337723"/>
          </a:xfrm>
          <a:prstGeom prst="ellipse">
            <a:avLst/>
          </a:prstGeom>
          <a:ln w="28575">
            <a:solidFill>
              <a:schemeClr val="tx1"/>
            </a:solidFill>
          </a:ln>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380668" y="3740215"/>
            <a:ext cx="341757" cy="337723"/>
          </a:xfrm>
          <a:prstGeom prst="ellipse">
            <a:avLst/>
          </a:prstGeom>
          <a:ln w="28575">
            <a:solidFill>
              <a:schemeClr val="tx1"/>
            </a:solidFill>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509482" y="4193359"/>
            <a:ext cx="341757" cy="337723"/>
          </a:xfrm>
          <a:prstGeom prst="ellipse">
            <a:avLst/>
          </a:prstGeom>
          <a:ln w="28575">
            <a:solidFill>
              <a:schemeClr val="tx1"/>
            </a:solidFill>
          </a:ln>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709313" y="4802427"/>
            <a:ext cx="341757" cy="337723"/>
          </a:xfrm>
          <a:prstGeom prst="ellipse">
            <a:avLst/>
          </a:prstGeom>
          <a:ln w="28575">
            <a:solidFill>
              <a:schemeClr val="tx1"/>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6" name="Title 20"/>
          <p:cNvSpPr>
            <a:spLocks noGrp="1"/>
          </p:cNvSpPr>
          <p:nvPr>
            <p:ph type="title"/>
          </p:nvPr>
        </p:nvSpPr>
        <p:spPr>
          <a:xfrm>
            <a:off x="457200" y="479425"/>
            <a:ext cx="8220075" cy="993775"/>
          </a:xfrm>
        </p:spPr>
        <p:txBody>
          <a:bodyPr/>
          <a:lstStyle/>
          <a:p>
            <a:pPr eaLnBrk="1" hangingPunct="1"/>
            <a:r>
              <a:rPr lang="en-GB" altLang="en-US" sz="3600" smtClean="0"/>
              <a:t>German Forces Break Through</a:t>
            </a:r>
          </a:p>
        </p:txBody>
      </p:sp>
      <p:sp>
        <p:nvSpPr>
          <p:cNvPr id="20" name="Rectangle 19"/>
          <p:cNvSpPr/>
          <p:nvPr/>
        </p:nvSpPr>
        <p:spPr>
          <a:xfrm>
            <a:off x="614363" y="1458913"/>
            <a:ext cx="3128962" cy="4794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8" name="Rectangle 4"/>
          <p:cNvSpPr>
            <a:spLocks noChangeArrowheads="1"/>
          </p:cNvSpPr>
          <p:nvPr/>
        </p:nvSpPr>
        <p:spPr bwMode="auto">
          <a:xfrm>
            <a:off x="757238" y="1717675"/>
            <a:ext cx="2862262"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rPr>
              <a:t>The German army break through a weak spot in the allied line and surround the British and French Troops, who are in Belgium. The French soldiers on the outside can’t do anything </a:t>
            </a:r>
            <a:br>
              <a:rPr lang="en-GB" altLang="en-US" sz="2400">
                <a:solidFill>
                  <a:schemeClr val="bg1"/>
                </a:solidFill>
              </a:rPr>
            </a:br>
            <a:r>
              <a:rPr lang="en-GB" altLang="en-US" sz="2400">
                <a:solidFill>
                  <a:schemeClr val="bg1"/>
                </a:solidFill>
              </a:rPr>
              <a:t>about it.</a:t>
            </a:r>
          </a:p>
        </p:txBody>
      </p:sp>
      <p:pic>
        <p:nvPicPr>
          <p:cNvPr id="13319" name="Picture 3"/>
          <p:cNvPicPr>
            <a:picLocks noChangeAspect="1"/>
          </p:cNvPicPr>
          <p:nvPr/>
        </p:nvPicPr>
        <p:blipFill>
          <a:blip r:embed="rId2">
            <a:extLst>
              <a:ext uri="{28A0092B-C50C-407E-A947-70E740481C1C}">
                <a14:useLocalDpi xmlns:a14="http://schemas.microsoft.com/office/drawing/2010/main" val="0"/>
              </a:ext>
            </a:extLst>
          </a:blip>
          <a:srcRect l="31805" t="56898" r="50644" b="23701"/>
          <a:stretch>
            <a:fillRect/>
          </a:stretch>
        </p:blipFill>
        <p:spPr bwMode="auto">
          <a:xfrm>
            <a:off x="3862388" y="1458913"/>
            <a:ext cx="4645025" cy="4794250"/>
          </a:xfrm>
          <a:prstGeom prst="rect">
            <a:avLst/>
          </a:prstGeom>
          <a:noFill/>
          <a:ln w="34925" cap="rnd">
            <a:solidFill>
              <a:srgbClr val="FFFFFF"/>
            </a:solidFill>
            <a:bevel/>
            <a:headEnd/>
            <a:tailEnd/>
          </a:ln>
          <a:extLst>
            <a:ext uri="{909E8E84-426E-40DD-AFC4-6F175D3DCCD1}">
              <a14:hiddenFill xmlns:a14="http://schemas.microsoft.com/office/drawing/2010/main">
                <a:solidFill>
                  <a:srgbClr val="FFFFFF"/>
                </a:solidFill>
              </a14:hiddenFill>
            </a:ext>
          </a:extLst>
        </p:spPr>
      </p:pic>
      <p:pic>
        <p:nvPicPr>
          <p:cNvPr id="13320" name="Picture 18"/>
          <p:cNvPicPr>
            <a:picLocks noChangeAspect="1"/>
          </p:cNvPicPr>
          <p:nvPr/>
        </p:nvPicPr>
        <p:blipFill>
          <a:blip r:embed="rId3">
            <a:extLst>
              <a:ext uri="{28A0092B-C50C-407E-A947-70E740481C1C}">
                <a14:useLocalDpi xmlns:a14="http://schemas.microsoft.com/office/drawing/2010/main" val="0"/>
              </a:ext>
            </a:extLst>
          </a:blip>
          <a:srcRect l="26978" t="42570" r="47906" b="27524"/>
          <a:stretch>
            <a:fillRect/>
          </a:stretch>
        </p:blipFill>
        <p:spPr bwMode="auto">
          <a:xfrm>
            <a:off x="3856038" y="1458913"/>
            <a:ext cx="4649787"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20"/>
          <p:cNvSpPr txBox="1">
            <a:spLocks noChangeArrowheads="1"/>
          </p:cNvSpPr>
          <p:nvPr/>
        </p:nvSpPr>
        <p:spPr bwMode="auto">
          <a:xfrm>
            <a:off x="5534025" y="4918075"/>
            <a:ext cx="96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France</a:t>
            </a:r>
          </a:p>
        </p:txBody>
      </p:sp>
      <p:sp>
        <p:nvSpPr>
          <p:cNvPr id="13322" name="TextBox 21"/>
          <p:cNvSpPr txBox="1">
            <a:spLocks noChangeArrowheads="1"/>
          </p:cNvSpPr>
          <p:nvPr/>
        </p:nvSpPr>
        <p:spPr bwMode="auto">
          <a:xfrm rot="-5182710">
            <a:off x="7439819" y="3577432"/>
            <a:ext cx="160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Germany</a:t>
            </a:r>
          </a:p>
        </p:txBody>
      </p:sp>
      <p:sp>
        <p:nvSpPr>
          <p:cNvPr id="13323" name="TextBox 22"/>
          <p:cNvSpPr txBox="1">
            <a:spLocks noChangeArrowheads="1"/>
          </p:cNvSpPr>
          <p:nvPr/>
        </p:nvSpPr>
        <p:spPr bwMode="auto">
          <a:xfrm rot="2781398">
            <a:off x="6578601" y="3675062"/>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200">
                <a:solidFill>
                  <a:schemeClr val="tx1"/>
                </a:solidFill>
              </a:rPr>
              <a:t>Belgium</a:t>
            </a:r>
          </a:p>
        </p:txBody>
      </p:sp>
      <p:sp>
        <p:nvSpPr>
          <p:cNvPr id="13324" name="TextBox 27"/>
          <p:cNvSpPr txBox="1">
            <a:spLocks noChangeArrowheads="1"/>
          </p:cNvSpPr>
          <p:nvPr/>
        </p:nvSpPr>
        <p:spPr bwMode="auto">
          <a:xfrm>
            <a:off x="5003800" y="2589213"/>
            <a:ext cx="98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600">
                <a:solidFill>
                  <a:schemeClr val="tx1"/>
                </a:solidFill>
              </a:rPr>
              <a:t>United Kingdom</a:t>
            </a:r>
          </a:p>
        </p:txBody>
      </p:sp>
      <p:sp>
        <p:nvSpPr>
          <p:cNvPr id="13325" name="TextBox 30"/>
          <p:cNvSpPr txBox="1">
            <a:spLocks noChangeArrowheads="1"/>
          </p:cNvSpPr>
          <p:nvPr/>
        </p:nvSpPr>
        <p:spPr bwMode="auto">
          <a:xfrm rot="-2611126">
            <a:off x="6940550" y="2959100"/>
            <a:ext cx="771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800">
                <a:solidFill>
                  <a:schemeClr val="tx1"/>
                </a:solidFill>
              </a:rPr>
              <a:t>Netherlands</a:t>
            </a:r>
          </a:p>
        </p:txBody>
      </p:sp>
      <p:sp>
        <p:nvSpPr>
          <p:cNvPr id="13326" name="TextBox 31"/>
          <p:cNvSpPr txBox="1">
            <a:spLocks noChangeArrowheads="1"/>
          </p:cNvSpPr>
          <p:nvPr/>
        </p:nvSpPr>
        <p:spPr bwMode="auto">
          <a:xfrm>
            <a:off x="7210425" y="5487988"/>
            <a:ext cx="96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100">
                <a:solidFill>
                  <a:schemeClr val="tx1"/>
                </a:solidFill>
              </a:rPr>
              <a:t>Switzerland</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262" t="8377" r="15941" b="6136"/>
          <a:stretch/>
        </p:blipFill>
        <p:spPr>
          <a:xfrm>
            <a:off x="6174809" y="3546475"/>
            <a:ext cx="357696" cy="350792"/>
          </a:xfrm>
          <a:prstGeom prst="ellipse">
            <a:avLst/>
          </a:prstGeom>
          <a:ln w="28575">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262" t="8377" r="15941" b="6136"/>
          <a:stretch/>
        </p:blipFill>
        <p:spPr>
          <a:xfrm>
            <a:off x="6532505" y="3967191"/>
            <a:ext cx="357696" cy="350792"/>
          </a:xfrm>
          <a:prstGeom prst="ellipse">
            <a:avLst/>
          </a:prstGeom>
          <a:ln w="28575">
            <a:solidFill>
              <a:schemeClr val="tx1"/>
            </a:solidFill>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802" t="1951" r="19143" b="3559"/>
          <a:stretch/>
        </p:blipFill>
        <p:spPr>
          <a:xfrm>
            <a:off x="6949401" y="4359260"/>
            <a:ext cx="354999" cy="350792"/>
          </a:xfrm>
          <a:prstGeom prst="ellipse">
            <a:avLst/>
          </a:prstGeom>
          <a:ln w="28575">
            <a:solidFill>
              <a:schemeClr val="tx1"/>
            </a:solid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6802" t="1951" r="19143" b="3559"/>
          <a:stretch/>
        </p:blipFill>
        <p:spPr>
          <a:xfrm>
            <a:off x="7243340" y="4877088"/>
            <a:ext cx="354999" cy="350792"/>
          </a:xfrm>
          <a:prstGeom prst="ellipse">
            <a:avLst/>
          </a:prstGeom>
          <a:ln w="28575">
            <a:solidFill>
              <a:schemeClr val="tx1"/>
            </a:solid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6751262" y="3318582"/>
            <a:ext cx="386155" cy="381597"/>
          </a:xfrm>
          <a:prstGeom prst="ellipse">
            <a:avLst/>
          </a:prstGeom>
          <a:ln w="28575">
            <a:solidFill>
              <a:schemeClr val="tx1"/>
            </a:solidFill>
          </a:ln>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651486" y="4235481"/>
            <a:ext cx="386155" cy="381597"/>
          </a:xfrm>
          <a:prstGeom prst="ellipse">
            <a:avLst/>
          </a:prstGeom>
          <a:ln w="28575">
            <a:solidFill>
              <a:schemeClr val="tx1"/>
            </a:solidFill>
          </a:ln>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778675" y="4799336"/>
            <a:ext cx="386155" cy="381597"/>
          </a:xfrm>
          <a:prstGeom prst="ellipse">
            <a:avLst/>
          </a:prstGeom>
          <a:ln w="28575">
            <a:solidFill>
              <a:schemeClr val="tx1"/>
            </a:solidFill>
          </a:ln>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256405" y="3748390"/>
            <a:ext cx="386155" cy="381597"/>
          </a:xfrm>
          <a:prstGeom prst="ellipse">
            <a:avLst/>
          </a:prstGeom>
          <a:ln w="28575">
            <a:solidFill>
              <a:schemeClr val="tx1"/>
            </a:solidFill>
          </a:ln>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652073" y="4226843"/>
            <a:ext cx="386155" cy="381597"/>
          </a:xfrm>
          <a:prstGeom prst="ellipse">
            <a:avLst/>
          </a:prstGeom>
          <a:ln w="28575">
            <a:solidFill>
              <a:schemeClr val="tx1"/>
            </a:solidFill>
          </a:ln>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642560" y="4218205"/>
            <a:ext cx="386155" cy="381597"/>
          </a:xfrm>
          <a:prstGeom prst="ellipse">
            <a:avLst/>
          </a:prstGeom>
          <a:ln w="28575">
            <a:solidFill>
              <a:schemeClr val="tx1"/>
            </a:solidFill>
          </a:ln>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644085" y="4226843"/>
            <a:ext cx="386155" cy="381597"/>
          </a:xfrm>
          <a:prstGeom prst="ellipse">
            <a:avLst/>
          </a:prstGeom>
          <a:ln w="28575">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77778E-7 -1.11111E-6 L -0.08455 -0.075 " pathEditMode="relative" rAng="0" ptsTypes="AA">
                                      <p:cBhvr>
                                        <p:cTn id="6" dur="2000" fill="hold"/>
                                        <p:tgtEl>
                                          <p:spTgt spid="2"/>
                                        </p:tgtEl>
                                        <p:attrNameLst>
                                          <p:attrName>ppt_x</p:attrName>
                                          <p:attrName>ppt_y</p:attrName>
                                        </p:attrNameLst>
                                      </p:cBhvr>
                                      <p:rCtr x="-4236" y="-375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2.5E-6 -2.96296E-6 L -0.19184 -0.04815 " pathEditMode="relative" rAng="0" ptsTypes="AA">
                                      <p:cBhvr>
                                        <p:cTn id="10" dur="2000" fill="hold"/>
                                        <p:tgtEl>
                                          <p:spTgt spid="33"/>
                                        </p:tgtEl>
                                        <p:attrNameLst>
                                          <p:attrName>ppt_x</p:attrName>
                                          <p:attrName>ppt_y</p:attrName>
                                        </p:attrNameLst>
                                      </p:cBhvr>
                                      <p:rCtr x="-9601" y="-2407"/>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8.33333E-7 -4.07407E-6 L -0.1559 0.01112 " pathEditMode="relative" rAng="0" ptsTypes="AA">
                                      <p:cBhvr>
                                        <p:cTn id="14" dur="2000" fill="hold"/>
                                        <p:tgtEl>
                                          <p:spTgt spid="34"/>
                                        </p:tgtEl>
                                        <p:attrNameLst>
                                          <p:attrName>ppt_x</p:attrName>
                                          <p:attrName>ppt_y</p:attrName>
                                        </p:attrNameLst>
                                      </p:cBhvr>
                                      <p:rCtr x="-7795" y="556"/>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path" presetSubtype="0" accel="50000" decel="50000" fill="hold" nodeType="clickEffect">
                                  <p:stCondLst>
                                    <p:cond delay="0"/>
                                  </p:stCondLst>
                                  <p:childTnLst>
                                    <p:animMotion origin="layout" path="M -0.0184 -0.02384 L -0.08975 -0.00277 " pathEditMode="relative" rAng="0" ptsTypes="AA">
                                      <p:cBhvr>
                                        <p:cTn id="18" dur="2000" fill="hold"/>
                                        <p:tgtEl>
                                          <p:spTgt spid="35"/>
                                        </p:tgtEl>
                                        <p:attrNameLst>
                                          <p:attrName>ppt_x</p:attrName>
                                          <p:attrName>ppt_y</p:attrName>
                                        </p:attrNameLst>
                                      </p:cBhvr>
                                      <p:rCtr x="-3576"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0" name="Title 20"/>
          <p:cNvSpPr>
            <a:spLocks noGrp="1"/>
          </p:cNvSpPr>
          <p:nvPr>
            <p:ph type="title"/>
          </p:nvPr>
        </p:nvSpPr>
        <p:spPr>
          <a:xfrm>
            <a:off x="457200" y="479425"/>
            <a:ext cx="8220075" cy="993775"/>
          </a:xfrm>
        </p:spPr>
        <p:txBody>
          <a:bodyPr/>
          <a:lstStyle/>
          <a:p>
            <a:pPr eaLnBrk="1" hangingPunct="1"/>
            <a:r>
              <a:rPr lang="en-GB" altLang="en-US" sz="3600" smtClean="0">
                <a:latin typeface="Twinkl" pitchFamily="2" charset="0"/>
              </a:rPr>
              <a:t>Activation of Operation Dynamo</a:t>
            </a:r>
            <a:endParaRPr lang="en-GB" altLang="en-US" sz="3600" smtClean="0"/>
          </a:p>
        </p:txBody>
      </p:sp>
      <p:sp>
        <p:nvSpPr>
          <p:cNvPr id="20" name="Rectangle 19"/>
          <p:cNvSpPr/>
          <p:nvPr/>
        </p:nvSpPr>
        <p:spPr>
          <a:xfrm>
            <a:off x="614363" y="1458913"/>
            <a:ext cx="3128962" cy="4794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2" name="Rectangle 4"/>
          <p:cNvSpPr>
            <a:spLocks noChangeArrowheads="1"/>
          </p:cNvSpPr>
          <p:nvPr/>
        </p:nvSpPr>
        <p:spPr bwMode="auto">
          <a:xfrm>
            <a:off x="719138" y="1520825"/>
            <a:ext cx="296545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bg1"/>
                </a:solidFill>
              </a:rPr>
              <a:t>With the French thinking the battle is lost, Winston Churchill activates Operation Dynamo to evacuate the trapped troops from Dunkirk by boat back to England.</a:t>
            </a:r>
          </a:p>
        </p:txBody>
      </p:sp>
      <p:pic>
        <p:nvPicPr>
          <p:cNvPr id="14343" name="Picture 3"/>
          <p:cNvPicPr>
            <a:picLocks noChangeAspect="1"/>
          </p:cNvPicPr>
          <p:nvPr/>
        </p:nvPicPr>
        <p:blipFill>
          <a:blip r:embed="rId2">
            <a:extLst>
              <a:ext uri="{28A0092B-C50C-407E-A947-70E740481C1C}">
                <a14:useLocalDpi xmlns:a14="http://schemas.microsoft.com/office/drawing/2010/main" val="0"/>
              </a:ext>
            </a:extLst>
          </a:blip>
          <a:srcRect l="31805" t="56898" r="50644" b="23701"/>
          <a:stretch>
            <a:fillRect/>
          </a:stretch>
        </p:blipFill>
        <p:spPr bwMode="auto">
          <a:xfrm>
            <a:off x="3862388" y="1458913"/>
            <a:ext cx="4645025" cy="4794250"/>
          </a:xfrm>
          <a:prstGeom prst="rect">
            <a:avLst/>
          </a:prstGeom>
          <a:noFill/>
          <a:ln w="34925" cap="rnd">
            <a:solidFill>
              <a:srgbClr val="FFFFFF"/>
            </a:solidFill>
            <a:bevel/>
            <a:headEnd/>
            <a:tailEnd/>
          </a:ln>
          <a:extLst>
            <a:ext uri="{909E8E84-426E-40DD-AFC4-6F175D3DCCD1}">
              <a14:hiddenFill xmlns:a14="http://schemas.microsoft.com/office/drawing/2010/main">
                <a:solidFill>
                  <a:srgbClr val="FFFFFF"/>
                </a:solidFill>
              </a14:hiddenFill>
            </a:ext>
          </a:extLst>
        </p:spPr>
      </p:pic>
      <p:pic>
        <p:nvPicPr>
          <p:cNvPr id="14344" name="Picture 31"/>
          <p:cNvPicPr>
            <a:picLocks noChangeAspect="1"/>
          </p:cNvPicPr>
          <p:nvPr/>
        </p:nvPicPr>
        <p:blipFill>
          <a:blip r:embed="rId3">
            <a:extLst>
              <a:ext uri="{28A0092B-C50C-407E-A947-70E740481C1C}">
                <a14:useLocalDpi xmlns:a14="http://schemas.microsoft.com/office/drawing/2010/main" val="0"/>
              </a:ext>
            </a:extLst>
          </a:blip>
          <a:srcRect l="26978" t="42570" r="47906" b="27524"/>
          <a:stretch>
            <a:fillRect/>
          </a:stretch>
        </p:blipFill>
        <p:spPr bwMode="auto">
          <a:xfrm>
            <a:off x="3856038" y="1458913"/>
            <a:ext cx="4649787"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32"/>
          <p:cNvSpPr txBox="1">
            <a:spLocks noChangeArrowheads="1"/>
          </p:cNvSpPr>
          <p:nvPr/>
        </p:nvSpPr>
        <p:spPr bwMode="auto">
          <a:xfrm>
            <a:off x="5534025" y="4918075"/>
            <a:ext cx="96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France</a:t>
            </a:r>
          </a:p>
        </p:txBody>
      </p:sp>
      <p:sp>
        <p:nvSpPr>
          <p:cNvPr id="14346" name="TextBox 33"/>
          <p:cNvSpPr txBox="1">
            <a:spLocks noChangeArrowheads="1"/>
          </p:cNvSpPr>
          <p:nvPr/>
        </p:nvSpPr>
        <p:spPr bwMode="auto">
          <a:xfrm rot="-5182710">
            <a:off x="7439819" y="3577432"/>
            <a:ext cx="160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Germany</a:t>
            </a:r>
          </a:p>
        </p:txBody>
      </p:sp>
      <p:sp>
        <p:nvSpPr>
          <p:cNvPr id="14347" name="TextBox 34"/>
          <p:cNvSpPr txBox="1">
            <a:spLocks noChangeArrowheads="1"/>
          </p:cNvSpPr>
          <p:nvPr/>
        </p:nvSpPr>
        <p:spPr bwMode="auto">
          <a:xfrm rot="2781398">
            <a:off x="6578601" y="3675062"/>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200">
                <a:solidFill>
                  <a:schemeClr val="tx1"/>
                </a:solidFill>
              </a:rPr>
              <a:t>Belgium</a:t>
            </a:r>
          </a:p>
        </p:txBody>
      </p:sp>
      <p:sp>
        <p:nvSpPr>
          <p:cNvPr id="14348" name="TextBox 35"/>
          <p:cNvSpPr txBox="1">
            <a:spLocks noChangeArrowheads="1"/>
          </p:cNvSpPr>
          <p:nvPr/>
        </p:nvSpPr>
        <p:spPr bwMode="auto">
          <a:xfrm>
            <a:off x="5003800" y="2589213"/>
            <a:ext cx="98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600">
                <a:solidFill>
                  <a:schemeClr val="tx1"/>
                </a:solidFill>
              </a:rPr>
              <a:t>United Kingdom</a:t>
            </a:r>
          </a:p>
        </p:txBody>
      </p:sp>
      <p:sp>
        <p:nvSpPr>
          <p:cNvPr id="14349" name="TextBox 36"/>
          <p:cNvSpPr txBox="1">
            <a:spLocks noChangeArrowheads="1"/>
          </p:cNvSpPr>
          <p:nvPr/>
        </p:nvSpPr>
        <p:spPr bwMode="auto">
          <a:xfrm rot="-2611126">
            <a:off x="6940550" y="2959100"/>
            <a:ext cx="771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800">
                <a:solidFill>
                  <a:schemeClr val="tx1"/>
                </a:solidFill>
              </a:rPr>
              <a:t>Netherlands</a:t>
            </a:r>
          </a:p>
        </p:txBody>
      </p:sp>
      <p:sp>
        <p:nvSpPr>
          <p:cNvPr id="14350" name="TextBox 37"/>
          <p:cNvSpPr txBox="1">
            <a:spLocks noChangeArrowheads="1"/>
          </p:cNvSpPr>
          <p:nvPr/>
        </p:nvSpPr>
        <p:spPr bwMode="auto">
          <a:xfrm>
            <a:off x="7210425" y="5487988"/>
            <a:ext cx="96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1100">
                <a:solidFill>
                  <a:schemeClr val="tx1"/>
                </a:solidFill>
              </a:rPr>
              <a:t>Switzerland</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262" t="8377" r="15941" b="6136"/>
          <a:stretch/>
        </p:blipFill>
        <p:spPr>
          <a:xfrm>
            <a:off x="6196324" y="3681746"/>
            <a:ext cx="323311" cy="317071"/>
          </a:xfrm>
          <a:prstGeom prst="ellipse">
            <a:avLst/>
          </a:prstGeom>
          <a:ln w="28575">
            <a:solidFill>
              <a:schemeClr val="tx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262" t="8377" r="15941" b="6136"/>
          <a:stretch/>
        </p:blipFill>
        <p:spPr>
          <a:xfrm>
            <a:off x="6514567" y="4008777"/>
            <a:ext cx="323311" cy="317071"/>
          </a:xfrm>
          <a:prstGeom prst="ellipse">
            <a:avLst/>
          </a:prstGeom>
          <a:ln w="28575">
            <a:solidFill>
              <a:schemeClr val="tx1"/>
            </a:solidFill>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802" t="1951" r="19143" b="3559"/>
          <a:stretch/>
        </p:blipFill>
        <p:spPr>
          <a:xfrm>
            <a:off x="6181592" y="3987025"/>
            <a:ext cx="320873" cy="317071"/>
          </a:xfrm>
          <a:prstGeom prst="ellipse">
            <a:avLst/>
          </a:prstGeom>
          <a:ln w="28575">
            <a:solidFill>
              <a:schemeClr val="tx1"/>
            </a:solid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6802" t="1951" r="19143" b="3559"/>
          <a:stretch/>
        </p:blipFill>
        <p:spPr>
          <a:xfrm>
            <a:off x="7245294" y="4706414"/>
            <a:ext cx="320873" cy="317071"/>
          </a:xfrm>
          <a:prstGeom prst="ellipse">
            <a:avLst/>
          </a:prstGeom>
          <a:ln w="28575">
            <a:solidFill>
              <a:schemeClr val="tx1"/>
            </a:solid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6477482" y="3391968"/>
            <a:ext cx="349034" cy="344914"/>
          </a:xfrm>
          <a:prstGeom prst="ellipse">
            <a:avLst/>
          </a:prstGeom>
          <a:ln w="28575">
            <a:solidFill>
              <a:schemeClr val="tx1"/>
            </a:solidFill>
          </a:ln>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659731" y="4811770"/>
            <a:ext cx="349034" cy="344914"/>
          </a:xfrm>
          <a:prstGeom prst="ellipse">
            <a:avLst/>
          </a:prstGeom>
          <a:ln w="28575">
            <a:solidFill>
              <a:schemeClr val="tx1"/>
            </a:solidFill>
          </a:ln>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6848782" y="3764841"/>
            <a:ext cx="349034" cy="344914"/>
          </a:xfrm>
          <a:prstGeom prst="ellipse">
            <a:avLst/>
          </a:prstGeom>
          <a:ln w="28575">
            <a:solidFill>
              <a:schemeClr val="tx1"/>
            </a:solidFill>
          </a:ln>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7420726" y="4176609"/>
            <a:ext cx="349034" cy="344914"/>
          </a:xfrm>
          <a:prstGeom prst="ellipse">
            <a:avLst/>
          </a:prstGeom>
          <a:ln w="28575">
            <a:solidFill>
              <a:schemeClr val="tx1"/>
            </a:solidFill>
          </a:ln>
        </p:spPr>
      </p:pic>
      <p:sp>
        <p:nvSpPr>
          <p:cNvPr id="19" name="Rounded Rectangle 18"/>
          <p:cNvSpPr/>
          <p:nvPr/>
        </p:nvSpPr>
        <p:spPr>
          <a:xfrm>
            <a:off x="741363" y="5438775"/>
            <a:ext cx="2887662" cy="704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b="1" dirty="0">
                <a:solidFill>
                  <a:srgbClr val="2BB8BA"/>
                </a:solidFill>
              </a:rPr>
              <a:t>Find it</a:t>
            </a:r>
          </a:p>
        </p:txBody>
      </p:sp>
      <p:sp>
        <p:nvSpPr>
          <p:cNvPr id="22" name="Rectangular Callout 21"/>
          <p:cNvSpPr/>
          <p:nvPr/>
        </p:nvSpPr>
        <p:spPr>
          <a:xfrm>
            <a:off x="736600" y="3459163"/>
            <a:ext cx="2871788" cy="1787525"/>
          </a:xfrm>
          <a:prstGeom prst="wedgeRectCallout">
            <a:avLst/>
          </a:prstGeom>
          <a:solidFill>
            <a:srgbClr val="E94D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dirty="0">
                <a:solidFill>
                  <a:schemeClr val="bg1"/>
                </a:solidFill>
              </a:rPr>
              <a:t>Use an atlas to estimate the distance by sea from England </a:t>
            </a:r>
            <a:br>
              <a:rPr lang="en-GB" sz="2000" dirty="0">
                <a:solidFill>
                  <a:schemeClr val="bg1"/>
                </a:solidFill>
              </a:rPr>
            </a:br>
            <a:r>
              <a:rPr lang="en-GB" sz="2000" dirty="0">
                <a:solidFill>
                  <a:schemeClr val="bg1"/>
                </a:solidFill>
              </a:rPr>
              <a:t>to Dunkirk.</a:t>
            </a:r>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5706440" y="3994855"/>
            <a:ext cx="349034" cy="344914"/>
          </a:xfrm>
          <a:prstGeom prst="ellipse">
            <a:avLst/>
          </a:prstGeom>
          <a:ln w="28575">
            <a:solidFill>
              <a:schemeClr val="tx1"/>
            </a:solidFill>
          </a:ln>
        </p:spPr>
      </p:pic>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6242470" y="4439367"/>
            <a:ext cx="349034" cy="344914"/>
          </a:xfrm>
          <a:prstGeom prst="ellipse">
            <a:avLst/>
          </a:prstGeom>
          <a:ln w="28575">
            <a:solidFill>
              <a:schemeClr val="tx1"/>
            </a:solidFill>
          </a:ln>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l="15047" r="23515" b="6479"/>
          <a:stretch/>
        </p:blipFill>
        <p:spPr>
          <a:xfrm>
            <a:off x="6930223" y="4322368"/>
            <a:ext cx="349034" cy="344914"/>
          </a:xfrm>
          <a:prstGeom prst="ellipse">
            <a:avLst/>
          </a:prstGeom>
          <a:ln w="28575">
            <a:solidFill>
              <a:schemeClr val="tx1"/>
            </a:solidFill>
          </a:ln>
        </p:spPr>
      </p:pic>
      <p:cxnSp>
        <p:nvCxnSpPr>
          <p:cNvPr id="8" name="Straight Arrow Connector 7"/>
          <p:cNvCxnSpPr/>
          <p:nvPr/>
        </p:nvCxnSpPr>
        <p:spPr>
          <a:xfrm flipH="1" flipV="1">
            <a:off x="5626100" y="2946400"/>
            <a:ext cx="585788" cy="661988"/>
          </a:xfrm>
          <a:prstGeom prst="straightConnector1">
            <a:avLst/>
          </a:prstGeom>
          <a:ln w="123825">
            <a:solidFill>
              <a:srgbClr val="E94D15"/>
            </a:solidFill>
            <a:tailEnd type="triangle" w="sm" len="sm"/>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4" name="Title 20"/>
          <p:cNvSpPr>
            <a:spLocks noGrp="1"/>
          </p:cNvSpPr>
          <p:nvPr>
            <p:ph type="title"/>
          </p:nvPr>
        </p:nvSpPr>
        <p:spPr>
          <a:xfrm>
            <a:off x="457200" y="479425"/>
            <a:ext cx="8220075" cy="993775"/>
          </a:xfrm>
        </p:spPr>
        <p:txBody>
          <a:bodyPr/>
          <a:lstStyle/>
          <a:p>
            <a:pPr eaLnBrk="1" hangingPunct="1"/>
            <a:r>
              <a:rPr lang="en-GB" altLang="en-US" sz="3600" smtClean="0"/>
              <a:t>The Call for Little Boats</a:t>
            </a:r>
          </a:p>
        </p:txBody>
      </p:sp>
      <p:sp>
        <p:nvSpPr>
          <p:cNvPr id="20" name="Rectangle 19"/>
          <p:cNvSpPr/>
          <p:nvPr/>
        </p:nvSpPr>
        <p:spPr>
          <a:xfrm>
            <a:off x="614363" y="1458913"/>
            <a:ext cx="3128962" cy="4794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6" name="Rectangle 4"/>
          <p:cNvSpPr>
            <a:spLocks noChangeArrowheads="1"/>
          </p:cNvSpPr>
          <p:nvPr/>
        </p:nvSpPr>
        <p:spPr bwMode="auto">
          <a:xfrm>
            <a:off x="695325" y="1520825"/>
            <a:ext cx="2963863"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bg1"/>
                </a:solidFill>
              </a:rPr>
              <a:t>The problem with evacuating soldiers from the beaches at Dunkirk </a:t>
            </a:r>
            <a:br>
              <a:rPr lang="en-GB" altLang="en-US" sz="2000">
                <a:solidFill>
                  <a:schemeClr val="bg1"/>
                </a:solidFill>
              </a:rPr>
            </a:br>
            <a:r>
              <a:rPr lang="en-GB" altLang="en-US" sz="2000">
                <a:solidFill>
                  <a:schemeClr val="bg1"/>
                </a:solidFill>
              </a:rPr>
              <a:t>is that the waters are very shallow, so larger military ships can not </a:t>
            </a:r>
            <a:br>
              <a:rPr lang="en-GB" altLang="en-US" sz="2000">
                <a:solidFill>
                  <a:schemeClr val="bg1"/>
                </a:solidFill>
              </a:rPr>
            </a:br>
            <a:r>
              <a:rPr lang="en-GB" altLang="en-US" sz="2000">
                <a:solidFill>
                  <a:schemeClr val="bg1"/>
                </a:solidFill>
              </a:rPr>
              <a:t>get close enough to </a:t>
            </a:r>
            <a:br>
              <a:rPr lang="en-GB" altLang="en-US" sz="2000">
                <a:solidFill>
                  <a:schemeClr val="bg1"/>
                </a:solidFill>
              </a:rPr>
            </a:br>
            <a:r>
              <a:rPr lang="en-GB" altLang="en-US" sz="2000">
                <a:solidFill>
                  <a:schemeClr val="bg1"/>
                </a:solidFill>
              </a:rPr>
              <a:t>rescue them. This is </a:t>
            </a:r>
            <a:br>
              <a:rPr lang="en-GB" altLang="en-US" sz="2000">
                <a:solidFill>
                  <a:schemeClr val="bg1"/>
                </a:solidFill>
              </a:rPr>
            </a:br>
            <a:r>
              <a:rPr lang="en-GB" altLang="en-US" sz="2000">
                <a:solidFill>
                  <a:schemeClr val="bg1"/>
                </a:solidFill>
              </a:rPr>
              <a:t>why over 700 little </a:t>
            </a:r>
            <a:br>
              <a:rPr lang="en-GB" altLang="en-US" sz="2000">
                <a:solidFill>
                  <a:schemeClr val="bg1"/>
                </a:solidFill>
              </a:rPr>
            </a:br>
            <a:r>
              <a:rPr lang="en-GB" altLang="en-US" sz="2000">
                <a:solidFill>
                  <a:schemeClr val="bg1"/>
                </a:solidFill>
              </a:rPr>
              <a:t>ships and boats are gathered to go in and save the men.</a:t>
            </a:r>
          </a:p>
        </p:txBody>
      </p:sp>
      <p:sp>
        <p:nvSpPr>
          <p:cNvPr id="19" name="Rounded Rectangle 18"/>
          <p:cNvSpPr/>
          <p:nvPr/>
        </p:nvSpPr>
        <p:spPr>
          <a:xfrm>
            <a:off x="741363" y="5438775"/>
            <a:ext cx="2887662" cy="704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3200" b="1" dirty="0">
                <a:solidFill>
                  <a:srgbClr val="2BB8BA"/>
                </a:solidFill>
              </a:rPr>
              <a:t>Know It</a:t>
            </a:r>
          </a:p>
        </p:txBody>
      </p:sp>
      <p:sp>
        <p:nvSpPr>
          <p:cNvPr id="22" name="Rectangular Callout 21"/>
          <p:cNvSpPr/>
          <p:nvPr/>
        </p:nvSpPr>
        <p:spPr>
          <a:xfrm>
            <a:off x="735013" y="1595438"/>
            <a:ext cx="2873375" cy="3651250"/>
          </a:xfrm>
          <a:prstGeom prst="wedgeRectCallout">
            <a:avLst/>
          </a:prstGeom>
          <a:solidFill>
            <a:srgbClr val="E94D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rPr>
              <a:t>Did you know on the </a:t>
            </a:r>
            <a:br>
              <a:rPr lang="en-GB" dirty="0">
                <a:solidFill>
                  <a:schemeClr val="bg1"/>
                </a:solidFill>
              </a:rPr>
            </a:br>
            <a:r>
              <a:rPr lang="en-GB" dirty="0">
                <a:solidFill>
                  <a:schemeClr val="bg1"/>
                </a:solidFill>
              </a:rPr>
              <a:t>29</a:t>
            </a:r>
            <a:r>
              <a:rPr lang="en-GB" baseline="30000" dirty="0">
                <a:solidFill>
                  <a:schemeClr val="bg1"/>
                </a:solidFill>
              </a:rPr>
              <a:t>th</a:t>
            </a:r>
            <a:r>
              <a:rPr lang="en-GB" dirty="0">
                <a:solidFill>
                  <a:schemeClr val="bg1"/>
                </a:solidFill>
              </a:rPr>
              <a:t> May, a few days after the evacuation began, it was announced to the British public? </a:t>
            </a:r>
            <a:br>
              <a:rPr lang="en-GB" dirty="0">
                <a:solidFill>
                  <a:schemeClr val="bg1"/>
                </a:solidFill>
              </a:rPr>
            </a:br>
            <a:r>
              <a:rPr lang="en-GB" dirty="0">
                <a:solidFill>
                  <a:schemeClr val="bg1"/>
                </a:solidFill>
              </a:rPr>
              <a:t>At this point hundreds more private boats </a:t>
            </a:r>
            <a:br>
              <a:rPr lang="en-GB" dirty="0">
                <a:solidFill>
                  <a:schemeClr val="bg1"/>
                </a:solidFill>
              </a:rPr>
            </a:br>
            <a:r>
              <a:rPr lang="en-GB" dirty="0">
                <a:solidFill>
                  <a:schemeClr val="bg1"/>
                </a:solidFill>
              </a:rPr>
              <a:t>came to help. </a:t>
            </a:r>
          </a:p>
          <a:p>
            <a:pPr algn="ctr" eaLnBrk="1" fontAlgn="auto" hangingPunct="1">
              <a:spcBef>
                <a:spcPts val="0"/>
              </a:spcBef>
              <a:spcAft>
                <a:spcPts val="0"/>
              </a:spcAft>
              <a:defRPr/>
            </a:pPr>
            <a:r>
              <a:rPr lang="en-GB" dirty="0">
                <a:solidFill>
                  <a:schemeClr val="bg1"/>
                </a:solidFill>
              </a:rPr>
              <a:t/>
            </a:r>
            <a:br>
              <a:rPr lang="en-GB" dirty="0">
                <a:solidFill>
                  <a:schemeClr val="bg1"/>
                </a:solidFill>
              </a:rPr>
            </a:br>
            <a:r>
              <a:rPr lang="en-GB" dirty="0">
                <a:solidFill>
                  <a:schemeClr val="bg1"/>
                </a:solidFill>
              </a:rPr>
              <a:t>These are now known as the ‘Little Boats’. </a:t>
            </a:r>
          </a:p>
        </p:txBody>
      </p:sp>
      <p:pic>
        <p:nvPicPr>
          <p:cNvPr id="15369" name="Picture 2"/>
          <p:cNvPicPr>
            <a:picLocks noChangeAspect="1"/>
          </p:cNvPicPr>
          <p:nvPr/>
        </p:nvPicPr>
        <p:blipFill>
          <a:blip r:embed="rId2">
            <a:extLst>
              <a:ext uri="{28A0092B-C50C-407E-A947-70E740481C1C}">
                <a14:useLocalDpi xmlns:a14="http://schemas.microsoft.com/office/drawing/2010/main" val="0"/>
              </a:ext>
            </a:extLst>
          </a:blip>
          <a:srcRect l="8595" r="11024"/>
          <a:stretch>
            <a:fillRect/>
          </a:stretch>
        </p:blipFill>
        <p:spPr bwMode="auto">
          <a:xfrm>
            <a:off x="3878263" y="1458913"/>
            <a:ext cx="4645025" cy="47942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95300" y="1336675"/>
            <a:ext cx="8143875" cy="2209800"/>
          </a:xfrm>
          <a:prstGeom prst="rect">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ounded Rectangle 28"/>
          <p:cNvSpPr/>
          <p:nvPr/>
        </p:nvSpPr>
        <p:spPr>
          <a:xfrm>
            <a:off x="495300" y="1336675"/>
            <a:ext cx="8143875" cy="5038725"/>
          </a:xfrm>
          <a:prstGeom prst="roundRect">
            <a:avLst>
              <a:gd name="adj" fmla="val 2678"/>
            </a:avLst>
          </a:prstGeom>
          <a:solidFill>
            <a:srgbClr val="2BB8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8" name="Title 20"/>
          <p:cNvSpPr>
            <a:spLocks noGrp="1"/>
          </p:cNvSpPr>
          <p:nvPr>
            <p:ph type="title"/>
          </p:nvPr>
        </p:nvSpPr>
        <p:spPr>
          <a:xfrm>
            <a:off x="457200" y="479425"/>
            <a:ext cx="8220075" cy="993775"/>
          </a:xfrm>
        </p:spPr>
        <p:txBody>
          <a:bodyPr/>
          <a:lstStyle/>
          <a:p>
            <a:pPr eaLnBrk="1" hangingPunct="1"/>
            <a:r>
              <a:rPr lang="en-GB" altLang="en-US" sz="3600" smtClean="0"/>
              <a:t>Back Home</a:t>
            </a:r>
          </a:p>
        </p:txBody>
      </p:sp>
      <p:sp>
        <p:nvSpPr>
          <p:cNvPr id="20" name="Rectangle 19"/>
          <p:cNvSpPr/>
          <p:nvPr/>
        </p:nvSpPr>
        <p:spPr>
          <a:xfrm>
            <a:off x="5394325" y="1458913"/>
            <a:ext cx="3128963" cy="4794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0" name="Rectangle 4"/>
          <p:cNvSpPr>
            <a:spLocks noChangeArrowheads="1"/>
          </p:cNvSpPr>
          <p:nvPr/>
        </p:nvSpPr>
        <p:spPr bwMode="auto">
          <a:xfrm>
            <a:off x="5476875" y="1520825"/>
            <a:ext cx="2963863"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bg1"/>
                </a:solidFill>
              </a:rPr>
              <a:t>A </a:t>
            </a:r>
            <a:r>
              <a:rPr lang="en-GB" altLang="en-US" sz="3200" b="1">
                <a:solidFill>
                  <a:srgbClr val="7030A0"/>
                </a:solidFill>
                <a:hlinkClick r:id="rId3" action="ppaction://hlinksldjump"/>
              </a:rPr>
              <a:t>flotilla</a:t>
            </a:r>
            <a:r>
              <a:rPr lang="en-GB" altLang="en-US" sz="3200">
                <a:solidFill>
                  <a:schemeClr val="bg1"/>
                </a:solidFill>
              </a:rPr>
              <a:t> of over 700 little ships and boats bring over 300,000 soldiers home.</a:t>
            </a:r>
          </a:p>
        </p:txBody>
      </p:sp>
      <p:pic>
        <p:nvPicPr>
          <p:cNvPr id="16391" name="Picture 2"/>
          <p:cNvPicPr>
            <a:picLocks noChangeAspect="1"/>
          </p:cNvPicPr>
          <p:nvPr/>
        </p:nvPicPr>
        <p:blipFill>
          <a:blip r:embed="rId4">
            <a:extLst>
              <a:ext uri="{28A0092B-C50C-407E-A947-70E740481C1C}">
                <a14:useLocalDpi xmlns:a14="http://schemas.microsoft.com/office/drawing/2010/main" val="0"/>
              </a:ext>
            </a:extLst>
          </a:blip>
          <a:srcRect l="8595" r="11024"/>
          <a:stretch>
            <a:fillRect/>
          </a:stretch>
        </p:blipFill>
        <p:spPr bwMode="auto">
          <a:xfrm>
            <a:off x="609600" y="1458913"/>
            <a:ext cx="4645025" cy="47942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7030A0"/>
      </a:hlink>
      <a:folHlink>
        <a:srgbClr val="7030A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256</TotalTime>
  <Words>449</Words>
  <Application>Microsoft Office PowerPoint</Application>
  <PresentationFormat>On-screen Show (4:3)</PresentationFormat>
  <Paragraphs>84</Paragraphs>
  <Slides>13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Twinkl</vt:lpstr>
      <vt:lpstr>Calibri</vt:lpstr>
      <vt:lpstr>Twinkl SemiBold</vt:lpstr>
      <vt:lpstr>Sassoon Infant Rg</vt:lpstr>
      <vt:lpstr>Arial</vt:lpstr>
      <vt:lpstr>Office Theme</vt:lpstr>
      <vt:lpstr>PowerPoint Presentation</vt:lpstr>
      <vt:lpstr>Where is Dunkirk?</vt:lpstr>
      <vt:lpstr>What’s Happening Elsewhere?</vt:lpstr>
      <vt:lpstr>Where Are the Troops?</vt:lpstr>
      <vt:lpstr>Face-to-Face</vt:lpstr>
      <vt:lpstr>German Forces Break Through</vt:lpstr>
      <vt:lpstr>Activation of Operation Dynamo</vt:lpstr>
      <vt:lpstr>The Call for Little Boats</vt:lpstr>
      <vt:lpstr>Back Home</vt:lpstr>
      <vt:lpstr>Churchill’s Speech</vt:lpstr>
      <vt:lpstr>The Dunkirk Spirit</vt:lpstr>
      <vt:lpstr>Glossary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Daniel Baker</dc:creator>
  <cp:lastModifiedBy>LynnHall</cp:lastModifiedBy>
  <cp:revision>26</cp:revision>
  <dcterms:created xsi:type="dcterms:W3CDTF">2017-07-31T16:25:06Z</dcterms:created>
  <dcterms:modified xsi:type="dcterms:W3CDTF">2021-02-10T12:05:04Z</dcterms:modified>
</cp:coreProperties>
</file>